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77" r:id="rId5"/>
    <p:sldId id="275" r:id="rId6"/>
    <p:sldId id="278" r:id="rId7"/>
    <p:sldId id="260" r:id="rId8"/>
    <p:sldId id="279" r:id="rId9"/>
    <p:sldId id="283" r:id="rId10"/>
    <p:sldId id="281" r:id="rId11"/>
    <p:sldId id="285" r:id="rId12"/>
    <p:sldId id="286" r:id="rId13"/>
    <p:sldId id="284" r:id="rId14"/>
    <p:sldId id="282" r:id="rId15"/>
    <p:sldId id="287" r:id="rId16"/>
    <p:sldId id="289" r:id="rId17"/>
    <p:sldId id="291" r:id="rId18"/>
    <p:sldId id="280" r:id="rId19"/>
    <p:sldId id="288" r:id="rId20"/>
    <p:sldId id="290" r:id="rId21"/>
    <p:sldId id="293" r:id="rId22"/>
    <p:sldId id="294" r:id="rId23"/>
    <p:sldId id="297" r:id="rId24"/>
    <p:sldId id="296" r:id="rId25"/>
    <p:sldId id="295" r:id="rId26"/>
    <p:sldId id="298" r:id="rId27"/>
    <p:sldId id="300" r:id="rId28"/>
    <p:sldId id="301" r:id="rId29"/>
    <p:sldId id="302" r:id="rId30"/>
    <p:sldId id="30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0"/>
    <p:restoredTop sz="97114" autoAdjust="0"/>
  </p:normalViewPr>
  <p:slideViewPr>
    <p:cSldViewPr>
      <p:cViewPr varScale="1">
        <p:scale>
          <a:sx n="127" d="100"/>
          <a:sy n="127" d="100"/>
        </p:scale>
        <p:origin x="120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Lesson 9:</a:t>
            </a:r>
            <a:br>
              <a:rPr lang="en-GB" dirty="0"/>
            </a:br>
            <a:r>
              <a:rPr lang="en-GB" dirty="0"/>
              <a:t>Phylogenetic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fontScale="90000"/>
          </a:bodyPr>
          <a:lstStyle/>
          <a:p>
            <a:r>
              <a:rPr lang="en-GB" dirty="0"/>
              <a:t>The linear model with error covariance</a:t>
            </a:r>
          </a:p>
        </p:txBody>
      </p:sp>
      <p:sp>
        <p:nvSpPr>
          <p:cNvPr id="3" name="Content Placeholder 2"/>
          <p:cNvSpPr>
            <a:spLocks noGrp="1"/>
          </p:cNvSpPr>
          <p:nvPr>
            <p:ph idx="1"/>
          </p:nvPr>
        </p:nvSpPr>
        <p:spPr>
          <a:xfrm>
            <a:off x="457200" y="1600201"/>
            <a:ext cx="8153400" cy="1447799"/>
          </a:xfrm>
        </p:spPr>
        <p:txBody>
          <a:bodyPr>
            <a:normAutofit fontScale="85000" lnSpcReduction="10000"/>
          </a:bodyPr>
          <a:lstStyle/>
          <a:p>
            <a:r>
              <a:rPr lang="en-GB" dirty="0"/>
              <a:t>In reality </a:t>
            </a:r>
            <a:r>
              <a:rPr lang="en-GB" u="sng" dirty="0" err="1"/>
              <a:t>ε</a:t>
            </a:r>
            <a:r>
              <a:rPr lang="en-GB" dirty="0"/>
              <a:t> ~ N(0,</a:t>
            </a:r>
            <a:r>
              <a:rPr lang="en-GB" b="1" dirty="0"/>
              <a:t> V</a:t>
            </a:r>
            <a:r>
              <a:rPr lang="en-GB" dirty="0"/>
              <a:t>) , where off-diagonal elements are non-zero. How large this off-diagonal component is affects how reliable our model inferences are. </a:t>
            </a:r>
          </a:p>
          <a:p>
            <a:pPr marL="457200" lvl="1" indent="0">
              <a:buNone/>
            </a:pPr>
            <a:endParaRPr lang="en-GB" dirty="0"/>
          </a:p>
        </p:txBody>
      </p:sp>
      <p:sp>
        <p:nvSpPr>
          <p:cNvPr id="17" name="Content Placeholder 2"/>
          <p:cNvSpPr txBox="1">
            <a:spLocks/>
          </p:cNvSpPr>
          <p:nvPr/>
        </p:nvSpPr>
        <p:spPr>
          <a:xfrm>
            <a:off x="5410200" y="6096001"/>
            <a:ext cx="3886200" cy="761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solidFill>
                  <a:srgbClr val="0000FF"/>
                </a:solidFill>
              </a:rPr>
              <a:t>We use phylogeny to reduce covariance between error points.</a:t>
            </a:r>
          </a:p>
        </p:txBody>
      </p:sp>
      <p:pic>
        <p:nvPicPr>
          <p:cNvPr id="18" name="Picture 17">
            <a:extLst>
              <a:ext uri="{FF2B5EF4-FFF2-40B4-BE49-F238E27FC236}">
                <a16:creationId xmlns:a16="http://schemas.microsoft.com/office/drawing/2014/main" id="{8286EF3E-FA19-3A42-B3F0-B5A42FD29B83}"/>
              </a:ext>
            </a:extLst>
          </p:cNvPr>
          <p:cNvPicPr>
            <a:picLocks noChangeAspect="1"/>
          </p:cNvPicPr>
          <p:nvPr/>
        </p:nvPicPr>
        <p:blipFill>
          <a:blip r:embed="rId2"/>
          <a:stretch>
            <a:fillRect/>
          </a:stretch>
        </p:blipFill>
        <p:spPr>
          <a:xfrm>
            <a:off x="587071" y="3051994"/>
            <a:ext cx="8153400" cy="2804411"/>
          </a:xfrm>
          <a:prstGeom prst="rect">
            <a:avLst/>
          </a:prstGeom>
        </p:spPr>
      </p:pic>
      <p:sp>
        <p:nvSpPr>
          <p:cNvPr id="22" name="Left Bracket 21">
            <a:extLst>
              <a:ext uri="{FF2B5EF4-FFF2-40B4-BE49-F238E27FC236}">
                <a16:creationId xmlns:a16="http://schemas.microsoft.com/office/drawing/2014/main" id="{5A3D4183-D2D9-074A-BAAB-7211B2E35B1A}"/>
              </a:ext>
            </a:extLst>
          </p:cNvPr>
          <p:cNvSpPr/>
          <p:nvPr/>
        </p:nvSpPr>
        <p:spPr>
          <a:xfrm>
            <a:off x="457200" y="39825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3" name="Left Bracket 22">
            <a:extLst>
              <a:ext uri="{FF2B5EF4-FFF2-40B4-BE49-F238E27FC236}">
                <a16:creationId xmlns:a16="http://schemas.microsoft.com/office/drawing/2014/main" id="{DD56B46A-2FCA-D846-ADA1-3C28191C31F5}"/>
              </a:ext>
            </a:extLst>
          </p:cNvPr>
          <p:cNvSpPr/>
          <p:nvPr/>
        </p:nvSpPr>
        <p:spPr>
          <a:xfrm>
            <a:off x="1447800" y="39825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4" name="Left Bracket 23">
            <a:extLst>
              <a:ext uri="{FF2B5EF4-FFF2-40B4-BE49-F238E27FC236}">
                <a16:creationId xmlns:a16="http://schemas.microsoft.com/office/drawing/2014/main" id="{E92AF7A5-123E-CC46-8B33-5938EFF46DB6}"/>
              </a:ext>
            </a:extLst>
          </p:cNvPr>
          <p:cNvSpPr/>
          <p:nvPr/>
        </p:nvSpPr>
        <p:spPr>
          <a:xfrm>
            <a:off x="3886200" y="3962400"/>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Left Bracket 24">
            <a:extLst>
              <a:ext uri="{FF2B5EF4-FFF2-40B4-BE49-F238E27FC236}">
                <a16:creationId xmlns:a16="http://schemas.microsoft.com/office/drawing/2014/main" id="{48EF5CD0-35AE-E24D-8320-C583444ADF32}"/>
              </a:ext>
            </a:extLst>
          </p:cNvPr>
          <p:cNvSpPr/>
          <p:nvPr/>
        </p:nvSpPr>
        <p:spPr>
          <a:xfrm>
            <a:off x="5486400" y="3962400"/>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Left Bracket 25">
            <a:extLst>
              <a:ext uri="{FF2B5EF4-FFF2-40B4-BE49-F238E27FC236}">
                <a16:creationId xmlns:a16="http://schemas.microsoft.com/office/drawing/2014/main" id="{B8186906-FD55-7046-A37C-53864BBA48E2}"/>
              </a:ext>
            </a:extLst>
          </p:cNvPr>
          <p:cNvSpPr/>
          <p:nvPr/>
        </p:nvSpPr>
        <p:spPr>
          <a:xfrm flipH="1">
            <a:off x="927948" y="39825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Left Bracket 26">
            <a:extLst>
              <a:ext uri="{FF2B5EF4-FFF2-40B4-BE49-F238E27FC236}">
                <a16:creationId xmlns:a16="http://schemas.microsoft.com/office/drawing/2014/main" id="{D0B2B103-4521-BF4F-9557-666A4FA7E38A}"/>
              </a:ext>
            </a:extLst>
          </p:cNvPr>
          <p:cNvSpPr/>
          <p:nvPr/>
        </p:nvSpPr>
        <p:spPr>
          <a:xfrm flipH="1">
            <a:off x="4343400" y="3962400"/>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8" name="Left Bracket 27">
            <a:extLst>
              <a:ext uri="{FF2B5EF4-FFF2-40B4-BE49-F238E27FC236}">
                <a16:creationId xmlns:a16="http://schemas.microsoft.com/office/drawing/2014/main" id="{4C1E2DD2-C041-434D-8B2C-6B7BC11B95DD}"/>
              </a:ext>
            </a:extLst>
          </p:cNvPr>
          <p:cNvSpPr/>
          <p:nvPr/>
        </p:nvSpPr>
        <p:spPr>
          <a:xfrm flipH="1">
            <a:off x="2667000" y="3982052"/>
            <a:ext cx="66616" cy="189251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Left Bracket 28">
            <a:extLst>
              <a:ext uri="{FF2B5EF4-FFF2-40B4-BE49-F238E27FC236}">
                <a16:creationId xmlns:a16="http://schemas.microsoft.com/office/drawing/2014/main" id="{447810B4-94EF-0340-B929-9F13BC6AFECD}"/>
              </a:ext>
            </a:extLst>
          </p:cNvPr>
          <p:cNvSpPr/>
          <p:nvPr/>
        </p:nvSpPr>
        <p:spPr>
          <a:xfrm flipH="1">
            <a:off x="8818153" y="3911009"/>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Left Bracket 29">
            <a:extLst>
              <a:ext uri="{FF2B5EF4-FFF2-40B4-BE49-F238E27FC236}">
                <a16:creationId xmlns:a16="http://schemas.microsoft.com/office/drawing/2014/main" id="{846E8BAA-5B7A-9544-A626-FB2AB6685433}"/>
              </a:ext>
            </a:extLst>
          </p:cNvPr>
          <p:cNvSpPr/>
          <p:nvPr/>
        </p:nvSpPr>
        <p:spPr>
          <a:xfrm flipH="1">
            <a:off x="3165666" y="3982537"/>
            <a:ext cx="133230"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Left Bracket 30">
            <a:extLst>
              <a:ext uri="{FF2B5EF4-FFF2-40B4-BE49-F238E27FC236}">
                <a16:creationId xmlns:a16="http://schemas.microsoft.com/office/drawing/2014/main" id="{E43E0AAB-3252-9A44-A3CC-705DCB5E32ED}"/>
              </a:ext>
            </a:extLst>
          </p:cNvPr>
          <p:cNvSpPr/>
          <p:nvPr/>
        </p:nvSpPr>
        <p:spPr>
          <a:xfrm>
            <a:off x="2819400" y="3982052"/>
            <a:ext cx="66616"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Rectangle 31">
            <a:extLst>
              <a:ext uri="{FF2B5EF4-FFF2-40B4-BE49-F238E27FC236}">
                <a16:creationId xmlns:a16="http://schemas.microsoft.com/office/drawing/2014/main" id="{2901DEE9-4225-3A44-8A67-1C33FAB9202E}"/>
              </a:ext>
            </a:extLst>
          </p:cNvPr>
          <p:cNvSpPr/>
          <p:nvPr/>
        </p:nvSpPr>
        <p:spPr>
          <a:xfrm>
            <a:off x="5410200" y="3810000"/>
            <a:ext cx="3581400" cy="2209800"/>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9B6C040-3CBC-D54C-B510-EE03C9F41005}"/>
              </a:ext>
            </a:extLst>
          </p:cNvPr>
          <p:cNvSpPr txBox="1"/>
          <p:nvPr/>
        </p:nvSpPr>
        <p:spPr>
          <a:xfrm>
            <a:off x="7848600" y="2571148"/>
            <a:ext cx="914400" cy="923330"/>
          </a:xfrm>
          <a:prstGeom prst="rect">
            <a:avLst/>
          </a:prstGeom>
          <a:noFill/>
        </p:spPr>
        <p:txBody>
          <a:bodyPr wrap="square" rtlCol="0">
            <a:spAutoFit/>
          </a:bodyPr>
          <a:lstStyle/>
          <a:p>
            <a:r>
              <a:rPr lang="en-US" sz="5400" dirty="0">
                <a:solidFill>
                  <a:srgbClr val="FF0000"/>
                </a:solidFill>
                <a:latin typeface="Zapf Dingbats"/>
                <a:ea typeface="Zapf Dingbats"/>
                <a:cs typeface="Zapf Dingbats"/>
                <a:sym typeface="Zapf Dingbats"/>
              </a:rPr>
              <a:t>✗</a:t>
            </a:r>
            <a:endParaRPr lang="en-US" sz="5400" dirty="0">
              <a:solidFill>
                <a:srgbClr val="FF0000"/>
              </a:solidFill>
            </a:endParaRPr>
          </a:p>
        </p:txBody>
      </p:sp>
    </p:spTree>
    <p:extLst>
      <p:ext uri="{BB962C8B-B14F-4D97-AF65-F5344CB8AC3E}">
        <p14:creationId xmlns:p14="http://schemas.microsoft.com/office/powerpoint/2010/main" val="274974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9.2</a:t>
            </a:r>
            <a:br>
              <a:rPr lang="en-GB" dirty="0">
                <a:solidFill>
                  <a:schemeClr val="bg1"/>
                </a:solidFill>
              </a:rPr>
            </a:br>
            <a:r>
              <a:rPr lang="en-GB" dirty="0">
                <a:solidFill>
                  <a:schemeClr val="bg1"/>
                </a:solidFill>
              </a:rPr>
              <a:t>Turning a phylogeny </a:t>
            </a:r>
            <a:br>
              <a:rPr lang="en-GB" dirty="0">
                <a:solidFill>
                  <a:schemeClr val="bg1"/>
                </a:solidFill>
              </a:rPr>
            </a:br>
            <a:r>
              <a:rPr lang="en-GB" dirty="0">
                <a:solidFill>
                  <a:schemeClr val="bg1"/>
                </a:solidFill>
              </a:rPr>
              <a:t>into a covariance matrix</a:t>
            </a:r>
          </a:p>
        </p:txBody>
      </p:sp>
    </p:spTree>
    <p:extLst>
      <p:ext uri="{BB962C8B-B14F-4D97-AF65-F5344CB8AC3E}">
        <p14:creationId xmlns:p14="http://schemas.microsoft.com/office/powerpoint/2010/main" val="245931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Modifying phylogenetic signal</a:t>
            </a:r>
          </a:p>
        </p:txBody>
      </p:sp>
      <p:sp>
        <p:nvSpPr>
          <p:cNvPr id="3" name="Content Placeholder 2"/>
          <p:cNvSpPr>
            <a:spLocks noGrp="1"/>
          </p:cNvSpPr>
          <p:nvPr>
            <p:ph idx="1"/>
          </p:nvPr>
        </p:nvSpPr>
        <p:spPr>
          <a:xfrm>
            <a:off x="762000" y="1676400"/>
            <a:ext cx="8077200" cy="1295400"/>
          </a:xfrm>
        </p:spPr>
        <p:txBody>
          <a:bodyPr>
            <a:noAutofit/>
          </a:bodyPr>
          <a:lstStyle/>
          <a:p>
            <a:pPr marL="0" indent="0">
              <a:buNone/>
            </a:pPr>
            <a:r>
              <a:rPr lang="en-GB" sz="2800" dirty="0"/>
              <a:t>OK, so we can model evolutionary covariance between tips (species), but the nature of covariance could change over history</a:t>
            </a:r>
            <a:r>
              <a:rPr lang="mr-IN" sz="2800" dirty="0"/>
              <a:t>…</a:t>
            </a:r>
            <a:endParaRPr lang="en-GB" sz="2800" dirty="0"/>
          </a:p>
        </p:txBody>
      </p:sp>
      <p:pic>
        <p:nvPicPr>
          <p:cNvPr id="4" name="Picture 3"/>
          <p:cNvPicPr>
            <a:picLocks noChangeAspect="1"/>
          </p:cNvPicPr>
          <p:nvPr/>
        </p:nvPicPr>
        <p:blipFill rotWithShape="1">
          <a:blip r:embed="rId2"/>
          <a:srcRect l="25570" t="9543" b="13313"/>
          <a:stretch/>
        </p:blipFill>
        <p:spPr>
          <a:xfrm>
            <a:off x="1676400" y="3124200"/>
            <a:ext cx="6125308" cy="2999154"/>
          </a:xfrm>
          <a:prstGeom prst="rect">
            <a:avLst/>
          </a:prstGeom>
        </p:spPr>
      </p:pic>
      <p:sp>
        <p:nvSpPr>
          <p:cNvPr id="5" name="Content Placeholder 2"/>
          <p:cNvSpPr txBox="1">
            <a:spLocks/>
          </p:cNvSpPr>
          <p:nvPr/>
        </p:nvSpPr>
        <p:spPr>
          <a:xfrm>
            <a:off x="304800" y="6096000"/>
            <a:ext cx="8610600" cy="533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solidFill>
                  <a:srgbClr val="0000FF"/>
                </a:solidFill>
              </a:rPr>
              <a:t>Strong co-evolutionary signal                                                  Weak co-evolutionary signal</a:t>
            </a:r>
          </a:p>
        </p:txBody>
      </p:sp>
      <p:sp>
        <p:nvSpPr>
          <p:cNvPr id="6" name="Left-Right Arrow 5"/>
          <p:cNvSpPr/>
          <p:nvPr/>
        </p:nvSpPr>
        <p:spPr>
          <a:xfrm>
            <a:off x="3581400" y="6172200"/>
            <a:ext cx="2057400" cy="304800"/>
          </a:xfrm>
          <a:prstGeom prst="leftRightArrow">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25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9.3</a:t>
            </a:r>
            <a:br>
              <a:rPr lang="en-GB" dirty="0">
                <a:solidFill>
                  <a:schemeClr val="bg1"/>
                </a:solidFill>
              </a:rPr>
            </a:br>
            <a:r>
              <a:rPr lang="en-GB" dirty="0">
                <a:solidFill>
                  <a:schemeClr val="bg1"/>
                </a:solidFill>
              </a:rPr>
              <a:t>Modifying phylogenetic signal</a:t>
            </a:r>
          </a:p>
        </p:txBody>
      </p:sp>
    </p:spTree>
    <p:extLst>
      <p:ext uri="{BB962C8B-B14F-4D97-AF65-F5344CB8AC3E}">
        <p14:creationId xmlns:p14="http://schemas.microsoft.com/office/powerpoint/2010/main" val="415307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a:bodyPr>
          <a:lstStyle/>
          <a:p>
            <a:r>
              <a:rPr lang="en-GB" sz="3600" dirty="0"/>
              <a:t>The </a:t>
            </a:r>
            <a:r>
              <a:rPr lang="en-GB" sz="3600" dirty="0" err="1"/>
              <a:t>gls</a:t>
            </a:r>
            <a:r>
              <a:rPr lang="en-GB" sz="3600" dirty="0"/>
              <a:t>() function for phylogenetic regression</a:t>
            </a:r>
          </a:p>
        </p:txBody>
      </p:sp>
      <p:sp>
        <p:nvSpPr>
          <p:cNvPr id="3" name="Content Placeholder 2"/>
          <p:cNvSpPr>
            <a:spLocks noGrp="1"/>
          </p:cNvSpPr>
          <p:nvPr>
            <p:ph idx="1"/>
          </p:nvPr>
        </p:nvSpPr>
        <p:spPr>
          <a:xfrm>
            <a:off x="457200" y="2209800"/>
            <a:ext cx="8610600" cy="3916363"/>
          </a:xfrm>
        </p:spPr>
        <p:txBody>
          <a:bodyPr>
            <a:normAutofit fontScale="85000" lnSpcReduction="20000"/>
          </a:bodyPr>
          <a:lstStyle/>
          <a:p>
            <a:pPr>
              <a:buNone/>
            </a:pPr>
            <a:r>
              <a:rPr lang="en-GB" sz="2800" dirty="0">
                <a:solidFill>
                  <a:srgbClr val="FF0000"/>
                </a:solidFill>
                <a:latin typeface="Courier New" pitchFamily="49" charset="0"/>
                <a:cs typeface="Courier New" pitchFamily="49" charset="0"/>
              </a:rPr>
              <a:t>mod  &lt;- </a:t>
            </a:r>
            <a:r>
              <a:rPr lang="en-GB" sz="2800" dirty="0" err="1">
                <a:solidFill>
                  <a:srgbClr val="FF0000"/>
                </a:solidFill>
                <a:latin typeface="Courier New" pitchFamily="49" charset="0"/>
                <a:cs typeface="Courier New" pitchFamily="49" charset="0"/>
              </a:rPr>
              <a:t>gls</a:t>
            </a:r>
            <a:r>
              <a:rPr lang="en-GB" sz="2800" dirty="0">
                <a:solidFill>
                  <a:srgbClr val="FF0000"/>
                </a:solidFill>
                <a:latin typeface="Courier New" pitchFamily="49" charset="0"/>
                <a:cs typeface="Courier New" pitchFamily="49" charset="0"/>
              </a:rPr>
              <a:t>(</a:t>
            </a:r>
            <a:r>
              <a:rPr lang="en-GB" sz="2800" dirty="0" err="1">
                <a:solidFill>
                  <a:srgbClr val="FF0000"/>
                </a:solidFill>
                <a:latin typeface="Courier New" pitchFamily="49" charset="0"/>
                <a:cs typeface="Courier New" pitchFamily="49" charset="0"/>
              </a:rPr>
              <a:t>y~x</a:t>
            </a:r>
            <a:r>
              <a:rPr lang="en-GB" sz="2800" dirty="0">
                <a:solidFill>
                  <a:srgbClr val="FF0000"/>
                </a:solidFill>
                <a:latin typeface="Courier New" pitchFamily="49" charset="0"/>
                <a:cs typeface="Courier New" pitchFamily="49" charset="0"/>
              </a:rPr>
              <a:t>, data=</a:t>
            </a:r>
            <a:r>
              <a:rPr lang="en-GB" sz="2800" dirty="0" err="1">
                <a:solidFill>
                  <a:srgbClr val="FF0000"/>
                </a:solidFill>
                <a:latin typeface="Courier New" pitchFamily="49" charset="0"/>
                <a:cs typeface="Courier New" pitchFamily="49" charset="0"/>
              </a:rPr>
              <a:t>dat</a:t>
            </a:r>
            <a:r>
              <a:rPr lang="en-GB" sz="2800" dirty="0">
                <a:solidFill>
                  <a:srgbClr val="FF0000"/>
                </a:solidFill>
                <a:latin typeface="Courier New" pitchFamily="49" charset="0"/>
                <a:cs typeface="Courier New" pitchFamily="49" charset="0"/>
              </a:rPr>
              <a:t>,</a:t>
            </a:r>
          </a:p>
          <a:p>
            <a:pPr>
              <a:buNone/>
            </a:pPr>
            <a:r>
              <a:rPr lang="en-GB" sz="2800" dirty="0">
                <a:latin typeface="Courier New" pitchFamily="49" charset="0"/>
                <a:cs typeface="Courier New" pitchFamily="49" charset="0"/>
              </a:rPr>
              <a:t>	</a:t>
            </a:r>
            <a:r>
              <a:rPr lang="en-GB" sz="2800" dirty="0">
                <a:solidFill>
                  <a:srgbClr val="FF0000"/>
                </a:solidFill>
                <a:latin typeface="Courier New" pitchFamily="49" charset="0"/>
                <a:cs typeface="Courier New" pitchFamily="49" charset="0"/>
              </a:rPr>
              <a:t>correlation=</a:t>
            </a:r>
            <a:r>
              <a:rPr lang="en-GB" sz="2800" dirty="0" err="1">
                <a:solidFill>
                  <a:srgbClr val="FF0000"/>
                </a:solidFill>
                <a:latin typeface="Courier New" pitchFamily="49" charset="0"/>
                <a:cs typeface="Courier New" pitchFamily="49" charset="0"/>
              </a:rPr>
              <a:t>corBrownian</a:t>
            </a:r>
            <a:r>
              <a:rPr lang="en-GB" sz="2800" dirty="0">
                <a:solidFill>
                  <a:srgbClr val="FF0000"/>
                </a:solidFill>
                <a:latin typeface="Courier New" pitchFamily="49" charset="0"/>
                <a:cs typeface="Courier New" pitchFamily="49" charset="0"/>
              </a:rPr>
              <a:t>(</a:t>
            </a:r>
            <a:r>
              <a:rPr lang="en-GB" sz="2800" dirty="0" err="1">
                <a:solidFill>
                  <a:srgbClr val="FF0000"/>
                </a:solidFill>
                <a:latin typeface="Courier New" pitchFamily="49" charset="0"/>
                <a:cs typeface="Courier New" pitchFamily="49" charset="0"/>
              </a:rPr>
              <a:t>phy</a:t>
            </a:r>
            <a:r>
              <a:rPr lang="en-GB" sz="2800" dirty="0">
                <a:solidFill>
                  <a:srgbClr val="FF0000"/>
                </a:solidFill>
                <a:latin typeface="Courier New" pitchFamily="49" charset="0"/>
                <a:cs typeface="Courier New" pitchFamily="49" charset="0"/>
              </a:rPr>
              <a:t>= </a:t>
            </a:r>
            <a:r>
              <a:rPr lang="en-GB" sz="2800" dirty="0" err="1">
                <a:solidFill>
                  <a:srgbClr val="FF0000"/>
                </a:solidFill>
                <a:latin typeface="Courier New" pitchFamily="49" charset="0"/>
                <a:cs typeface="Courier New" pitchFamily="49" charset="0"/>
              </a:rPr>
              <a:t>tree.primates</a:t>
            </a:r>
            <a:r>
              <a:rPr lang="en-GB" sz="2800" dirty="0">
                <a:solidFill>
                  <a:srgbClr val="FF0000"/>
                </a:solidFill>
                <a:latin typeface="Courier New" pitchFamily="49" charset="0"/>
                <a:cs typeface="Courier New" pitchFamily="49" charset="0"/>
              </a:rPr>
              <a:t>)</a:t>
            </a:r>
            <a:r>
              <a:rPr lang="en-GB" sz="2800" dirty="0">
                <a:solidFill>
                  <a:srgbClr val="FF0000"/>
                </a:solidFill>
              </a:rPr>
              <a:t>)</a:t>
            </a:r>
          </a:p>
          <a:p>
            <a:endParaRPr lang="en-GB" sz="1300" dirty="0"/>
          </a:p>
          <a:p>
            <a:r>
              <a:rPr lang="en-GB" dirty="0" err="1"/>
              <a:t>gls</a:t>
            </a:r>
            <a:r>
              <a:rPr lang="en-GB" dirty="0"/>
              <a:t>() is set up in the </a:t>
            </a:r>
            <a:r>
              <a:rPr lang="en-GB" i="1" dirty="0"/>
              <a:t>ape</a:t>
            </a:r>
            <a:r>
              <a:rPr lang="en-GB" dirty="0"/>
              <a:t> package to model a covariance matrix that represents the shared evolution between species across the tree, as apparent in the phylogeny</a:t>
            </a:r>
          </a:p>
          <a:p>
            <a:endParaRPr lang="en-GB" sz="1200" dirty="0"/>
          </a:p>
          <a:p>
            <a:r>
              <a:rPr lang="en-GB" dirty="0"/>
              <a:t>We can either simply provide the phylogeny OR we can provide the covariance matrix</a:t>
            </a:r>
          </a:p>
          <a:p>
            <a:pPr marL="0" indent="0">
              <a:buNone/>
            </a:pPr>
            <a:endParaRPr lang="en-GB" sz="1400" dirty="0">
              <a:solidFill>
                <a:srgbClr val="FF0000"/>
              </a:solidFill>
              <a:latin typeface="Courier New"/>
              <a:cs typeface="Courier New"/>
            </a:endParaRPr>
          </a:p>
          <a:p>
            <a:pPr marL="0" indent="0">
              <a:buNone/>
            </a:pPr>
            <a:r>
              <a:rPr lang="en-GB" sz="2800" dirty="0">
                <a:solidFill>
                  <a:srgbClr val="FF0000"/>
                </a:solidFill>
                <a:latin typeface="Courier New"/>
                <a:cs typeface="Courier New"/>
              </a:rPr>
              <a:t>c</a:t>
            </a:r>
            <a:r>
              <a:rPr lang="en-US" sz="2800" dirty="0" err="1">
                <a:solidFill>
                  <a:srgbClr val="FF0000"/>
                </a:solidFill>
                <a:latin typeface="Courier New"/>
                <a:cs typeface="Courier New"/>
              </a:rPr>
              <a:t>orrelation</a:t>
            </a:r>
            <a:r>
              <a:rPr lang="en-US" sz="2800" dirty="0">
                <a:solidFill>
                  <a:srgbClr val="FF0000"/>
                </a:solidFill>
                <a:latin typeface="Courier New"/>
                <a:cs typeface="Courier New"/>
              </a:rPr>
              <a:t>=</a:t>
            </a:r>
            <a:r>
              <a:rPr lang="en-US" sz="2800" dirty="0" err="1">
                <a:solidFill>
                  <a:srgbClr val="FF0000"/>
                </a:solidFill>
                <a:latin typeface="Courier New"/>
                <a:cs typeface="Courier New"/>
              </a:rPr>
              <a:t>corSymm</a:t>
            </a:r>
            <a:r>
              <a:rPr lang="en-US" sz="2800" dirty="0">
                <a:solidFill>
                  <a:srgbClr val="FF0000"/>
                </a:solidFill>
                <a:latin typeface="Courier New"/>
                <a:cs typeface="Courier New"/>
              </a:rPr>
              <a:t>(TreeCovar1[</a:t>
            </a:r>
            <a:r>
              <a:rPr lang="en-US" sz="2800" dirty="0" err="1">
                <a:solidFill>
                  <a:srgbClr val="FF0000"/>
                </a:solidFill>
                <a:latin typeface="Courier New"/>
                <a:cs typeface="Courier New"/>
              </a:rPr>
              <a:t>lower.tri</a:t>
            </a:r>
            <a:r>
              <a:rPr lang="en-US" sz="2800" dirty="0">
                <a:solidFill>
                  <a:srgbClr val="FF0000"/>
                </a:solidFill>
                <a:latin typeface="Courier New"/>
                <a:cs typeface="Courier New"/>
              </a:rPr>
              <a:t>(TreeCovar1)] , fixed=TRUE)</a:t>
            </a:r>
            <a:endParaRPr lang="en-GB" sz="2800" dirty="0">
              <a:solidFill>
                <a:srgbClr val="FF0000"/>
              </a:solidFill>
              <a:latin typeface="Courier New"/>
              <a:cs typeface="Courier New"/>
            </a:endParaRPr>
          </a:p>
        </p:txBody>
      </p:sp>
      <p:sp>
        <p:nvSpPr>
          <p:cNvPr id="4" name="Rectangle 3"/>
          <p:cNvSpPr/>
          <p:nvPr/>
        </p:nvSpPr>
        <p:spPr>
          <a:xfrm>
            <a:off x="2895600" y="1447800"/>
            <a:ext cx="1981200" cy="523220"/>
          </a:xfrm>
          <a:prstGeom prst="rect">
            <a:avLst/>
          </a:prstGeom>
        </p:spPr>
        <p:txBody>
          <a:bodyPr wrap="square">
            <a:spAutoFit/>
          </a:bodyPr>
          <a:lstStyle/>
          <a:p>
            <a:r>
              <a:rPr lang="en-GB" sz="2800" u="sng" dirty="0"/>
              <a:t>y</a:t>
            </a:r>
            <a:r>
              <a:rPr lang="en-GB" sz="2800" dirty="0"/>
              <a:t> =  </a:t>
            </a:r>
            <a:r>
              <a:rPr lang="en-GB" sz="2800" b="1" dirty="0"/>
              <a:t>X</a:t>
            </a:r>
            <a:r>
              <a:rPr lang="en-GB" sz="2800" u="sng" dirty="0"/>
              <a:t>β</a:t>
            </a:r>
            <a:r>
              <a:rPr lang="en-GB" sz="2800" b="1" dirty="0"/>
              <a:t> + </a:t>
            </a:r>
            <a:r>
              <a:rPr lang="en-GB" sz="2800" u="sng" dirty="0" err="1"/>
              <a:t>ε</a:t>
            </a:r>
            <a:r>
              <a:rPr lang="en-GB" sz="2800" dirty="0"/>
              <a:t> </a:t>
            </a:r>
            <a:endParaRPr lang="en-US" sz="2800" dirty="0"/>
          </a:p>
        </p:txBody>
      </p:sp>
    </p:spTree>
    <p:extLst>
      <p:ext uri="{BB962C8B-B14F-4D97-AF65-F5344CB8AC3E}">
        <p14:creationId xmlns:p14="http://schemas.microsoft.com/office/powerpoint/2010/main" val="254220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9.4</a:t>
            </a:r>
            <a:br>
              <a:rPr lang="en-GB" dirty="0">
                <a:solidFill>
                  <a:schemeClr val="bg1"/>
                </a:solidFill>
              </a:rPr>
            </a:br>
            <a:r>
              <a:rPr lang="en-GB" dirty="0">
                <a:solidFill>
                  <a:schemeClr val="bg1"/>
                </a:solidFill>
              </a:rPr>
              <a:t>Running </a:t>
            </a:r>
            <a:r>
              <a:rPr lang="en-GB" dirty="0" err="1">
                <a:solidFill>
                  <a:schemeClr val="bg1"/>
                </a:solidFill>
              </a:rPr>
              <a:t>gls</a:t>
            </a:r>
            <a:r>
              <a:rPr lang="en-GB" dirty="0">
                <a:solidFill>
                  <a:schemeClr val="bg1"/>
                </a:solidFill>
              </a:rPr>
              <a:t>()</a:t>
            </a:r>
          </a:p>
        </p:txBody>
      </p:sp>
    </p:spTree>
    <p:extLst>
      <p:ext uri="{BB962C8B-B14F-4D97-AF65-F5344CB8AC3E}">
        <p14:creationId xmlns:p14="http://schemas.microsoft.com/office/powerpoint/2010/main" val="403197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link between hierarchical data and covariance: </a:t>
            </a:r>
            <a:r>
              <a:rPr lang="en-GB" dirty="0" err="1"/>
              <a:t>lmm</a:t>
            </a:r>
            <a:r>
              <a:rPr lang="en-GB" dirty="0"/>
              <a:t> </a:t>
            </a:r>
            <a:r>
              <a:rPr lang="en-GB" dirty="0" err="1"/>
              <a:t>vs</a:t>
            </a:r>
            <a:r>
              <a:rPr lang="en-GB" dirty="0"/>
              <a:t> </a:t>
            </a:r>
            <a:r>
              <a:rPr lang="en-GB" dirty="0" err="1"/>
              <a:t>gls</a:t>
            </a:r>
            <a:endParaRPr lang="en-GB" dirty="0"/>
          </a:p>
        </p:txBody>
      </p:sp>
      <p:sp>
        <p:nvSpPr>
          <p:cNvPr id="3" name="Content Placeholder 2"/>
          <p:cNvSpPr>
            <a:spLocks noGrp="1"/>
          </p:cNvSpPr>
          <p:nvPr>
            <p:ph idx="1"/>
          </p:nvPr>
        </p:nvSpPr>
        <p:spPr>
          <a:xfrm>
            <a:off x="533400" y="1676400"/>
            <a:ext cx="8153400" cy="1219200"/>
          </a:xfrm>
        </p:spPr>
        <p:txBody>
          <a:bodyPr>
            <a:noAutofit/>
          </a:bodyPr>
          <a:lstStyle/>
          <a:p>
            <a:pPr marL="0" indent="0">
              <a:buNone/>
            </a:pPr>
            <a:r>
              <a:rPr lang="en-US" sz="2800" dirty="0"/>
              <a:t>It is possible to show that </a:t>
            </a:r>
            <a:r>
              <a:rPr lang="en-US" sz="2800" dirty="0" err="1"/>
              <a:t>lmm</a:t>
            </a:r>
            <a:r>
              <a:rPr lang="en-US" sz="2800" dirty="0"/>
              <a:t> and </a:t>
            </a:r>
            <a:r>
              <a:rPr lang="en-US" sz="2800" dirty="0" err="1"/>
              <a:t>gls</a:t>
            </a:r>
            <a:r>
              <a:rPr lang="en-US" sz="2800" dirty="0"/>
              <a:t> generate similar regression estimates when the data is grouped</a:t>
            </a:r>
          </a:p>
          <a:p>
            <a:pPr marL="0" indent="0">
              <a:buNone/>
            </a:pPr>
            <a:endParaRPr lang="en-US" sz="1000" dirty="0"/>
          </a:p>
          <a:p>
            <a:pPr marL="0" indent="0">
              <a:buNone/>
            </a:pPr>
            <a:endParaRPr lang="en-US" sz="2800" dirty="0"/>
          </a:p>
          <a:p>
            <a:pPr marL="0" indent="0">
              <a:buNone/>
            </a:pPr>
            <a:endParaRPr lang="en-GB" sz="2800" dirty="0"/>
          </a:p>
        </p:txBody>
      </p:sp>
      <p:sp>
        <p:nvSpPr>
          <p:cNvPr id="7" name="Content Placeholder 2"/>
          <p:cNvSpPr txBox="1">
            <a:spLocks/>
          </p:cNvSpPr>
          <p:nvPr/>
        </p:nvSpPr>
        <p:spPr>
          <a:xfrm>
            <a:off x="4724400" y="3048000"/>
            <a:ext cx="3733800" cy="3429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The trick is formulating the covariance matrix correctly! </a:t>
            </a:r>
          </a:p>
          <a:p>
            <a:pPr marL="0" indent="0">
              <a:buNone/>
            </a:pPr>
            <a:endParaRPr lang="en-US" sz="2400" dirty="0"/>
          </a:p>
          <a:p>
            <a:pPr marL="0" indent="0">
              <a:buNone/>
            </a:pPr>
            <a:r>
              <a:rPr lang="en-US" sz="2400" dirty="0"/>
              <a:t>The way to think about this is as some kind of star phylogeny with multiple values per branch</a:t>
            </a:r>
          </a:p>
          <a:p>
            <a:pPr marL="0" indent="0">
              <a:buNone/>
            </a:pPr>
            <a:r>
              <a:rPr lang="en-US" sz="2400" dirty="0"/>
              <a:t>-&gt; grouped values are dependent on one another</a:t>
            </a:r>
          </a:p>
          <a:p>
            <a:pPr marL="0" indent="0">
              <a:buFont typeface="Arial" pitchFamily="34" charset="0"/>
              <a:buNone/>
            </a:pPr>
            <a:endParaRPr lang="en-GB" sz="2400" dirty="0"/>
          </a:p>
        </p:txBody>
      </p:sp>
      <p:pic>
        <p:nvPicPr>
          <p:cNvPr id="5" name="Picture 4"/>
          <p:cNvPicPr>
            <a:picLocks noChangeAspect="1"/>
          </p:cNvPicPr>
          <p:nvPr/>
        </p:nvPicPr>
        <p:blipFill rotWithShape="1">
          <a:blip r:embed="rId2"/>
          <a:srcRect t="12463" b="15287"/>
          <a:stretch/>
        </p:blipFill>
        <p:spPr>
          <a:xfrm>
            <a:off x="381000" y="3048000"/>
            <a:ext cx="3682442" cy="3624385"/>
          </a:xfrm>
          <a:prstGeom prst="rect">
            <a:avLst/>
          </a:prstGeom>
        </p:spPr>
      </p:pic>
    </p:spTree>
    <p:extLst>
      <p:ext uri="{BB962C8B-B14F-4D97-AF65-F5344CB8AC3E}">
        <p14:creationId xmlns:p14="http://schemas.microsoft.com/office/powerpoint/2010/main" val="362044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9.5</a:t>
            </a:r>
            <a:br>
              <a:rPr lang="en-GB" dirty="0">
                <a:solidFill>
                  <a:schemeClr val="bg1"/>
                </a:solidFill>
              </a:rPr>
            </a:br>
            <a:r>
              <a:rPr lang="en-GB" dirty="0">
                <a:solidFill>
                  <a:schemeClr val="bg1"/>
                </a:solidFill>
              </a:rPr>
              <a:t>Hierarchical data: </a:t>
            </a:r>
            <a:r>
              <a:rPr lang="en-GB" dirty="0" err="1">
                <a:solidFill>
                  <a:schemeClr val="bg1"/>
                </a:solidFill>
              </a:rPr>
              <a:t>lmm</a:t>
            </a:r>
            <a:r>
              <a:rPr lang="en-GB" dirty="0">
                <a:solidFill>
                  <a:schemeClr val="bg1"/>
                </a:solidFill>
              </a:rPr>
              <a:t> vs </a:t>
            </a:r>
            <a:r>
              <a:rPr lang="en-GB" dirty="0" err="1">
                <a:solidFill>
                  <a:schemeClr val="bg1"/>
                </a:solidFill>
              </a:rPr>
              <a:t>gls</a:t>
            </a:r>
            <a:endParaRPr lang="en-GB" dirty="0">
              <a:solidFill>
                <a:schemeClr val="bg1"/>
              </a:solidFill>
            </a:endParaRPr>
          </a:p>
        </p:txBody>
      </p:sp>
    </p:spTree>
    <p:extLst>
      <p:ext uri="{BB962C8B-B14F-4D97-AF65-F5344CB8AC3E}">
        <p14:creationId xmlns:p14="http://schemas.microsoft.com/office/powerpoint/2010/main" val="316542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The </a:t>
            </a:r>
            <a:r>
              <a:rPr lang="en-GB" sz="3600" dirty="0" err="1"/>
              <a:t>gls</a:t>
            </a:r>
            <a:r>
              <a:rPr lang="en-GB" sz="3600" dirty="0"/>
              <a:t>() function for phylogenetic regression</a:t>
            </a:r>
          </a:p>
        </p:txBody>
      </p:sp>
      <p:sp>
        <p:nvSpPr>
          <p:cNvPr id="3" name="Content Placeholder 2"/>
          <p:cNvSpPr>
            <a:spLocks noGrp="1"/>
          </p:cNvSpPr>
          <p:nvPr>
            <p:ph idx="1"/>
          </p:nvPr>
        </p:nvSpPr>
        <p:spPr>
          <a:xfrm>
            <a:off x="304800" y="1981200"/>
            <a:ext cx="8686800" cy="4724400"/>
          </a:xfrm>
        </p:spPr>
        <p:txBody>
          <a:bodyPr>
            <a:noAutofit/>
          </a:bodyPr>
          <a:lstStyle/>
          <a:p>
            <a:pPr>
              <a:buNone/>
            </a:pPr>
            <a:r>
              <a:rPr lang="en-GB" sz="2400" dirty="0">
                <a:solidFill>
                  <a:srgbClr val="FF0000"/>
                </a:solidFill>
                <a:latin typeface="Courier New" pitchFamily="49" charset="0"/>
                <a:cs typeface="Courier New" pitchFamily="49" charset="0"/>
              </a:rPr>
              <a:t>mod  &lt;- </a:t>
            </a:r>
            <a:r>
              <a:rPr lang="en-GB" sz="2400" dirty="0" err="1">
                <a:solidFill>
                  <a:srgbClr val="FF0000"/>
                </a:solidFill>
                <a:latin typeface="Courier New" pitchFamily="49" charset="0"/>
                <a:cs typeface="Courier New" pitchFamily="49" charset="0"/>
              </a:rPr>
              <a:t>gls</a:t>
            </a:r>
            <a:r>
              <a:rPr lang="en-GB" sz="2400" dirty="0">
                <a:solidFill>
                  <a:srgbClr val="FF0000"/>
                </a:solidFill>
                <a:latin typeface="Courier New" pitchFamily="49" charset="0"/>
                <a:cs typeface="Courier New" pitchFamily="49" charset="0"/>
              </a:rPr>
              <a:t>(</a:t>
            </a:r>
            <a:r>
              <a:rPr lang="en-GB" sz="2400" dirty="0" err="1">
                <a:solidFill>
                  <a:srgbClr val="FF0000"/>
                </a:solidFill>
                <a:latin typeface="Courier New" pitchFamily="49" charset="0"/>
                <a:cs typeface="Courier New" pitchFamily="49" charset="0"/>
              </a:rPr>
              <a:t>y~x</a:t>
            </a:r>
            <a:r>
              <a:rPr lang="en-GB" sz="2400" dirty="0">
                <a:solidFill>
                  <a:srgbClr val="FF0000"/>
                </a:solidFill>
                <a:latin typeface="Courier New" pitchFamily="49" charset="0"/>
                <a:cs typeface="Courier New" pitchFamily="49" charset="0"/>
              </a:rPr>
              <a:t>, data=</a:t>
            </a:r>
            <a:r>
              <a:rPr lang="en-GB" sz="2400" dirty="0" err="1">
                <a:solidFill>
                  <a:srgbClr val="FF0000"/>
                </a:solidFill>
                <a:latin typeface="Courier New" pitchFamily="49" charset="0"/>
                <a:cs typeface="Courier New" pitchFamily="49" charset="0"/>
              </a:rPr>
              <a:t>dat</a:t>
            </a:r>
            <a:r>
              <a:rPr lang="en-GB" sz="2400" dirty="0">
                <a:solidFill>
                  <a:srgbClr val="FF0000"/>
                </a:solidFill>
                <a:latin typeface="Courier New" pitchFamily="49" charset="0"/>
                <a:cs typeface="Courier New" pitchFamily="49" charset="0"/>
              </a:rPr>
              <a:t>, correlation=</a:t>
            </a:r>
            <a:r>
              <a:rPr lang="en-GB" sz="2400" dirty="0" err="1">
                <a:solidFill>
                  <a:srgbClr val="FF0000"/>
                </a:solidFill>
                <a:latin typeface="Courier New" pitchFamily="49" charset="0"/>
                <a:cs typeface="Courier New" pitchFamily="49" charset="0"/>
              </a:rPr>
              <a:t>corBrownian</a:t>
            </a:r>
            <a:r>
              <a:rPr lang="en-GB" sz="2400" dirty="0">
                <a:solidFill>
                  <a:srgbClr val="FF0000"/>
                </a:solidFill>
                <a:latin typeface="Courier New" pitchFamily="49" charset="0"/>
                <a:cs typeface="Courier New" pitchFamily="49" charset="0"/>
              </a:rPr>
              <a:t>(</a:t>
            </a:r>
            <a:r>
              <a:rPr lang="en-GB" sz="2400" dirty="0" err="1">
                <a:solidFill>
                  <a:srgbClr val="FF0000"/>
                </a:solidFill>
                <a:latin typeface="Courier New" pitchFamily="49" charset="0"/>
                <a:cs typeface="Courier New" pitchFamily="49" charset="0"/>
              </a:rPr>
              <a:t>phy</a:t>
            </a:r>
            <a:r>
              <a:rPr lang="en-GB" sz="2400" dirty="0">
                <a:solidFill>
                  <a:srgbClr val="FF0000"/>
                </a:solidFill>
                <a:latin typeface="Courier New" pitchFamily="49" charset="0"/>
                <a:cs typeface="Courier New" pitchFamily="49" charset="0"/>
              </a:rPr>
              <a:t>= </a:t>
            </a:r>
            <a:r>
              <a:rPr lang="en-GB" sz="2400" dirty="0" err="1">
                <a:solidFill>
                  <a:srgbClr val="FF0000"/>
                </a:solidFill>
                <a:latin typeface="Courier New" pitchFamily="49" charset="0"/>
                <a:cs typeface="Courier New" pitchFamily="49" charset="0"/>
              </a:rPr>
              <a:t>tree.primates</a:t>
            </a:r>
            <a:r>
              <a:rPr lang="en-GB" sz="2400" dirty="0">
                <a:solidFill>
                  <a:srgbClr val="FF0000"/>
                </a:solidFill>
                <a:latin typeface="Courier New" pitchFamily="49" charset="0"/>
                <a:cs typeface="Courier New" pitchFamily="49" charset="0"/>
              </a:rPr>
              <a:t>)</a:t>
            </a:r>
            <a:r>
              <a:rPr lang="en-GB" sz="2400" dirty="0"/>
              <a:t>)</a:t>
            </a:r>
          </a:p>
          <a:p>
            <a:endParaRPr lang="en-GB" sz="1000" dirty="0"/>
          </a:p>
          <a:p>
            <a:r>
              <a:rPr lang="en-GB" sz="2400" dirty="0"/>
              <a:t>These </a:t>
            </a:r>
            <a:r>
              <a:rPr lang="en-GB" sz="2400" dirty="0" err="1"/>
              <a:t>corClass</a:t>
            </a:r>
            <a:r>
              <a:rPr lang="en-GB" sz="2400" dirty="0"/>
              <a:t> objects build the covariance matrix for you. </a:t>
            </a:r>
          </a:p>
          <a:p>
            <a:pPr lvl="1"/>
            <a:r>
              <a:rPr lang="en-GB" sz="2000" dirty="0" err="1"/>
              <a:t>corBrownian</a:t>
            </a:r>
            <a:endParaRPr lang="en-GB" sz="2000" dirty="0"/>
          </a:p>
          <a:p>
            <a:pPr lvl="1"/>
            <a:r>
              <a:rPr lang="en-GB" sz="2000" dirty="0" err="1"/>
              <a:t>corMartins</a:t>
            </a:r>
            <a:endParaRPr lang="en-GB" sz="2000" dirty="0"/>
          </a:p>
          <a:p>
            <a:pPr lvl="1"/>
            <a:r>
              <a:rPr lang="en-GB" sz="2000" dirty="0" err="1"/>
              <a:t>corGrafen</a:t>
            </a:r>
            <a:endParaRPr lang="en-GB" sz="2000" dirty="0"/>
          </a:p>
          <a:p>
            <a:pPr lvl="1"/>
            <a:r>
              <a:rPr lang="en-GB" sz="2000" dirty="0" err="1"/>
              <a:t>corPagel</a:t>
            </a:r>
            <a:endParaRPr lang="en-GB" sz="2000" dirty="0"/>
          </a:p>
          <a:p>
            <a:pPr lvl="1"/>
            <a:r>
              <a:rPr lang="en-GB" sz="2000" dirty="0" err="1"/>
              <a:t>corBlomberg</a:t>
            </a:r>
            <a:r>
              <a:rPr lang="en-GB" sz="2000" dirty="0"/>
              <a:t>        		</a:t>
            </a:r>
            <a:r>
              <a:rPr lang="en-GB" sz="2000" dirty="0">
                <a:solidFill>
                  <a:srgbClr val="0000FF"/>
                </a:solidFill>
              </a:rPr>
              <a:t>(see ?</a:t>
            </a:r>
            <a:r>
              <a:rPr lang="en-GB" sz="2000" dirty="0" err="1">
                <a:solidFill>
                  <a:srgbClr val="0000FF"/>
                </a:solidFill>
              </a:rPr>
              <a:t>corClasses</a:t>
            </a:r>
            <a:r>
              <a:rPr lang="en-GB" sz="2000" dirty="0">
                <a:solidFill>
                  <a:srgbClr val="0000FF"/>
                </a:solidFill>
              </a:rPr>
              <a:t> in R to get more information)</a:t>
            </a:r>
          </a:p>
          <a:p>
            <a:endParaRPr lang="en-GB" sz="1000" dirty="0"/>
          </a:p>
          <a:p>
            <a:r>
              <a:rPr lang="en-US" sz="2400" dirty="0"/>
              <a:t>These represent different assumptions on trait evolution</a:t>
            </a:r>
            <a:r>
              <a:rPr lang="mr-IN" sz="2400" dirty="0"/>
              <a:t>…</a:t>
            </a:r>
            <a:r>
              <a:rPr lang="en-US" sz="2400" dirty="0"/>
              <a:t> which one to choose??</a:t>
            </a:r>
            <a:endParaRPr lang="en-GB" sz="2000" dirty="0"/>
          </a:p>
        </p:txBody>
      </p:sp>
    </p:spTree>
    <p:extLst>
      <p:ext uri="{BB962C8B-B14F-4D97-AF65-F5344CB8AC3E}">
        <p14:creationId xmlns:p14="http://schemas.microsoft.com/office/powerpoint/2010/main" val="1691374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model of evolution</a:t>
            </a:r>
          </a:p>
        </p:txBody>
      </p:sp>
      <p:sp>
        <p:nvSpPr>
          <p:cNvPr id="3" name="Content Placeholder 2"/>
          <p:cNvSpPr>
            <a:spLocks noGrp="1"/>
          </p:cNvSpPr>
          <p:nvPr>
            <p:ph idx="1"/>
          </p:nvPr>
        </p:nvSpPr>
        <p:spPr>
          <a:xfrm>
            <a:off x="533400" y="1676400"/>
            <a:ext cx="8077200" cy="1066800"/>
          </a:xfrm>
        </p:spPr>
        <p:txBody>
          <a:bodyPr>
            <a:noAutofit/>
          </a:bodyPr>
          <a:lstStyle/>
          <a:p>
            <a:pPr marL="0" indent="0">
              <a:buNone/>
            </a:pPr>
            <a:r>
              <a:rPr lang="en-US" sz="2800" dirty="0"/>
              <a:t>There are many ways to view how evolution of traits is happening. We will cover two common ones:</a:t>
            </a:r>
          </a:p>
          <a:p>
            <a:pPr marL="0" indent="0">
              <a:buNone/>
            </a:pPr>
            <a:endParaRPr lang="en-US" sz="1000" dirty="0"/>
          </a:p>
          <a:p>
            <a:pPr marL="0" indent="0">
              <a:buNone/>
            </a:pPr>
            <a:endParaRPr lang="en-US" sz="2800" dirty="0"/>
          </a:p>
          <a:p>
            <a:pPr marL="0" indent="0">
              <a:buNone/>
            </a:pPr>
            <a:endParaRPr lang="en-GB" sz="2800" dirty="0"/>
          </a:p>
        </p:txBody>
      </p:sp>
      <p:sp>
        <p:nvSpPr>
          <p:cNvPr id="7" name="Content Placeholder 2"/>
          <p:cNvSpPr txBox="1">
            <a:spLocks/>
          </p:cNvSpPr>
          <p:nvPr/>
        </p:nvSpPr>
        <p:spPr>
          <a:xfrm>
            <a:off x="533400" y="2895600"/>
            <a:ext cx="7924800" cy="3657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n-US" sz="2400" b="1" dirty="0"/>
              <a:t>Brownian motion:</a:t>
            </a:r>
            <a:r>
              <a:rPr lang="en-US" sz="2400" dirty="0"/>
              <a:t> trait evolution is purely a random walk process, in which case variance across the phylogeny should increase linearly with time</a:t>
            </a:r>
          </a:p>
          <a:p>
            <a:pPr marL="0" indent="0">
              <a:buNone/>
            </a:pPr>
            <a:endParaRPr lang="en-US" sz="2400" dirty="0"/>
          </a:p>
          <a:p>
            <a:pPr marL="514350" indent="-514350">
              <a:buFont typeface="Arial" pitchFamily="34" charset="0"/>
              <a:buAutoNum type="arabicPeriod"/>
            </a:pPr>
            <a:r>
              <a:rPr lang="en-US" sz="2400" b="1" dirty="0"/>
              <a:t>Stabilized selection (</a:t>
            </a:r>
            <a:r>
              <a:rPr lang="en-US" sz="2400" b="1" dirty="0" err="1"/>
              <a:t>Orstein-Uhlenbeck</a:t>
            </a:r>
            <a:r>
              <a:rPr lang="en-US" sz="2400" b="1" dirty="0"/>
              <a:t> process</a:t>
            </a:r>
            <a:r>
              <a:rPr lang="en-US" sz="2400" dirty="0"/>
              <a:t>):over time the values across the phylogeny tend towards the long-term mean, so variance is constrained with time more than under BM</a:t>
            </a:r>
          </a:p>
          <a:p>
            <a:pPr marL="0" indent="0">
              <a:buFont typeface="Arial" pitchFamily="34" charset="0"/>
              <a:buNone/>
            </a:pPr>
            <a:endParaRPr lang="en-GB" sz="2400" dirty="0"/>
          </a:p>
        </p:txBody>
      </p:sp>
    </p:spTree>
    <p:extLst>
      <p:ext uri="{BB962C8B-B14F-4D97-AF65-F5344CB8AC3E}">
        <p14:creationId xmlns:p14="http://schemas.microsoft.com/office/powerpoint/2010/main" val="381001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Dealing with auto-correlation</a:t>
            </a:r>
          </a:p>
        </p:txBody>
      </p:sp>
      <p:sp>
        <p:nvSpPr>
          <p:cNvPr id="3" name="Content Placeholder 2"/>
          <p:cNvSpPr>
            <a:spLocks noGrp="1"/>
          </p:cNvSpPr>
          <p:nvPr>
            <p:ph idx="1"/>
          </p:nvPr>
        </p:nvSpPr>
        <p:spPr/>
        <p:txBody>
          <a:bodyPr/>
          <a:lstStyle/>
          <a:p>
            <a:r>
              <a:rPr lang="en-GB" dirty="0"/>
              <a:t>Data points that are close together in space, time or phylogeny are not independent.</a:t>
            </a:r>
          </a:p>
          <a:p>
            <a:endParaRPr lang="en-GB" dirty="0">
              <a:latin typeface="Courier New" pitchFamily="49" charset="0"/>
              <a:cs typeface="Courier New" pitchFamily="49" charset="0"/>
            </a:endParaRPr>
          </a:p>
        </p:txBody>
      </p:sp>
      <p:pic>
        <p:nvPicPr>
          <p:cNvPr id="6" name="Picture 5"/>
          <p:cNvPicPr>
            <a:picLocks noChangeAspect="1"/>
          </p:cNvPicPr>
          <p:nvPr/>
        </p:nvPicPr>
        <p:blipFill>
          <a:blip r:embed="rId2"/>
          <a:stretch>
            <a:fillRect/>
          </a:stretch>
        </p:blipFill>
        <p:spPr>
          <a:xfrm>
            <a:off x="4724400" y="3276600"/>
            <a:ext cx="3886200" cy="2590800"/>
          </a:xfrm>
          <a:prstGeom prst="rect">
            <a:avLst/>
          </a:prstGeom>
        </p:spPr>
      </p:pic>
      <p:pic>
        <p:nvPicPr>
          <p:cNvPr id="118" name="Picture 117"/>
          <p:cNvPicPr>
            <a:picLocks noChangeAspect="1"/>
          </p:cNvPicPr>
          <p:nvPr/>
        </p:nvPicPr>
        <p:blipFill rotWithShape="1">
          <a:blip r:embed="rId3"/>
          <a:srcRect l="33853" t="6682" r="6396" b="15751"/>
          <a:stretch/>
        </p:blipFill>
        <p:spPr>
          <a:xfrm>
            <a:off x="533400" y="3124200"/>
            <a:ext cx="3733800" cy="3168368"/>
          </a:xfrm>
          <a:prstGeom prst="rect">
            <a:avLst/>
          </a:prstGeom>
        </p:spPr>
      </p:pic>
    </p:spTree>
    <p:extLst>
      <p:ext uri="{BB962C8B-B14F-4D97-AF65-F5344CB8AC3E}">
        <p14:creationId xmlns:p14="http://schemas.microsoft.com/office/powerpoint/2010/main" val="2155752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9.6</a:t>
            </a:r>
            <a:br>
              <a:rPr lang="en-GB" dirty="0">
                <a:solidFill>
                  <a:schemeClr val="bg1"/>
                </a:solidFill>
              </a:rPr>
            </a:br>
            <a:r>
              <a:rPr lang="en-GB" dirty="0">
                <a:solidFill>
                  <a:schemeClr val="bg1"/>
                </a:solidFill>
              </a:rPr>
              <a:t>Model of evolution: BM vs OU</a:t>
            </a:r>
          </a:p>
        </p:txBody>
      </p:sp>
    </p:spTree>
    <p:extLst>
      <p:ext uri="{BB962C8B-B14F-4D97-AF65-F5344CB8AC3E}">
        <p14:creationId xmlns:p14="http://schemas.microsoft.com/office/powerpoint/2010/main" val="4251683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Testing for phylogenetic signal</a:t>
            </a:r>
          </a:p>
        </p:txBody>
      </p:sp>
      <p:sp>
        <p:nvSpPr>
          <p:cNvPr id="3" name="Content Placeholder 2"/>
          <p:cNvSpPr>
            <a:spLocks noGrp="1"/>
          </p:cNvSpPr>
          <p:nvPr>
            <p:ph idx="1"/>
          </p:nvPr>
        </p:nvSpPr>
        <p:spPr>
          <a:xfrm>
            <a:off x="304800" y="1676400"/>
            <a:ext cx="8839200" cy="4953000"/>
          </a:xfrm>
        </p:spPr>
        <p:txBody>
          <a:bodyPr>
            <a:noAutofit/>
          </a:bodyPr>
          <a:lstStyle/>
          <a:p>
            <a:r>
              <a:rPr lang="en-US" sz="2400" dirty="0"/>
              <a:t>Here are 4 possible  methods (using </a:t>
            </a:r>
            <a:r>
              <a:rPr lang="en-US" sz="2400" dirty="0" err="1"/>
              <a:t>Pagel’s</a:t>
            </a:r>
            <a:r>
              <a:rPr lang="en-US" sz="2400" dirty="0"/>
              <a:t> </a:t>
            </a:r>
            <a:r>
              <a:rPr lang="el-GR" sz="2400" dirty="0"/>
              <a:t>λ</a:t>
            </a:r>
            <a:r>
              <a:rPr lang="en-US" sz="2400" dirty="0"/>
              <a:t> as example):</a:t>
            </a:r>
          </a:p>
          <a:p>
            <a:r>
              <a:rPr lang="en-US" sz="2400" dirty="0"/>
              <a:t>1. Likelihood ratio test  </a:t>
            </a:r>
            <a:r>
              <a:rPr lang="en-US" sz="2000" dirty="0"/>
              <a:t>- compare model with and without phylogeny (</a:t>
            </a:r>
            <a:r>
              <a:rPr lang="el-GR" sz="2000" dirty="0"/>
              <a:t>λ</a:t>
            </a:r>
            <a:r>
              <a:rPr lang="en-US" sz="2000" dirty="0"/>
              <a:t>=0)</a:t>
            </a:r>
          </a:p>
          <a:p>
            <a:r>
              <a:rPr lang="en-US" sz="2400" dirty="0"/>
              <a:t>2. Parametric bootstrap of parameter estimate - </a:t>
            </a:r>
            <a:r>
              <a:rPr lang="en-US" sz="2000" dirty="0"/>
              <a:t>Fit the model (estimate </a:t>
            </a:r>
            <a:r>
              <a:rPr lang="el-GR" sz="2000" dirty="0"/>
              <a:t>λ</a:t>
            </a:r>
            <a:r>
              <a:rPr lang="en-US" sz="2000" dirty="0"/>
              <a:t>), then use the parameter estimate to simulate datasets to get an approximate sampling distribution for the estimator; not good here because the estimator is biased</a:t>
            </a:r>
          </a:p>
          <a:p>
            <a:r>
              <a:rPr lang="en-US" sz="2400" dirty="0"/>
              <a:t>3. Parametric bootstrap of H0 - </a:t>
            </a:r>
            <a:r>
              <a:rPr lang="en-US" sz="2000" dirty="0"/>
              <a:t>Fit the model under H0 (</a:t>
            </a:r>
            <a:r>
              <a:rPr lang="el-GR" sz="2000" dirty="0"/>
              <a:t>λ</a:t>
            </a:r>
            <a:r>
              <a:rPr lang="en-US" sz="2000" dirty="0"/>
              <a:t>=0), simulate data based on that model and fit simulations to estimate null distribution. Compare to </a:t>
            </a:r>
            <a:r>
              <a:rPr lang="el-GR" sz="2000" dirty="0"/>
              <a:t>λ</a:t>
            </a:r>
            <a:r>
              <a:rPr lang="en-US" sz="2000" dirty="0"/>
              <a:t> generated by true data.</a:t>
            </a:r>
          </a:p>
          <a:p>
            <a:r>
              <a:rPr lang="en-US" sz="2400" dirty="0"/>
              <a:t>4. Permutation test </a:t>
            </a:r>
            <a:r>
              <a:rPr lang="mr-IN" sz="2400" dirty="0"/>
              <a:t>–</a:t>
            </a:r>
            <a:r>
              <a:rPr lang="en-US" sz="2400" dirty="0"/>
              <a:t> </a:t>
            </a:r>
            <a:r>
              <a:rPr lang="en-US" sz="2000" dirty="0"/>
              <a:t>Gold standard for correlated data. Traits randomly permuted among species without changing structure of phylogeny, generating a distribution of possible </a:t>
            </a:r>
            <a:r>
              <a:rPr lang="el-GR" sz="2000" dirty="0"/>
              <a:t>λ</a:t>
            </a:r>
            <a:r>
              <a:rPr lang="en-US" sz="2000" dirty="0"/>
              <a:t> values. Compare </a:t>
            </a:r>
            <a:r>
              <a:rPr lang="el-GR" sz="2000" dirty="0"/>
              <a:t>λ</a:t>
            </a:r>
            <a:r>
              <a:rPr lang="en-US" sz="2000" dirty="0"/>
              <a:t> generated by true data to this distribution.</a:t>
            </a:r>
            <a:r>
              <a:rPr lang="en-US" sz="2400" dirty="0"/>
              <a:t> </a:t>
            </a:r>
          </a:p>
        </p:txBody>
      </p:sp>
    </p:spTree>
    <p:extLst>
      <p:ext uri="{BB962C8B-B14F-4D97-AF65-F5344CB8AC3E}">
        <p14:creationId xmlns:p14="http://schemas.microsoft.com/office/powerpoint/2010/main" val="4218768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9.7</a:t>
            </a:r>
            <a:br>
              <a:rPr lang="en-GB" dirty="0">
                <a:solidFill>
                  <a:schemeClr val="bg1"/>
                </a:solidFill>
              </a:rPr>
            </a:br>
            <a:r>
              <a:rPr lang="en-GB" dirty="0">
                <a:solidFill>
                  <a:schemeClr val="bg1"/>
                </a:solidFill>
              </a:rPr>
              <a:t>Testing for phylogenetic signal</a:t>
            </a:r>
          </a:p>
        </p:txBody>
      </p:sp>
    </p:spTree>
    <p:extLst>
      <p:ext uri="{BB962C8B-B14F-4D97-AF65-F5344CB8AC3E}">
        <p14:creationId xmlns:p14="http://schemas.microsoft.com/office/powerpoint/2010/main" val="332766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err="1"/>
              <a:t>Phylo</a:t>
            </a:r>
            <a:r>
              <a:rPr lang="en-GB" sz="3600" dirty="0"/>
              <a:t> signal in the predictor </a:t>
            </a:r>
            <a:br>
              <a:rPr lang="en-GB" sz="3600" dirty="0"/>
            </a:br>
            <a:r>
              <a:rPr lang="en-GB" sz="3600" dirty="0"/>
              <a:t>(</a:t>
            </a:r>
            <a:r>
              <a:rPr lang="en-GB" sz="3600" u="sng" dirty="0"/>
              <a:t>y</a:t>
            </a:r>
            <a:r>
              <a:rPr lang="en-GB" sz="3600" dirty="0"/>
              <a:t> =  </a:t>
            </a:r>
            <a:r>
              <a:rPr lang="en-GB" sz="3600" b="1" dirty="0"/>
              <a:t>X</a:t>
            </a:r>
            <a:r>
              <a:rPr lang="en-GB" sz="3600" u="sng" dirty="0"/>
              <a:t>β</a:t>
            </a:r>
            <a:r>
              <a:rPr lang="en-GB" sz="3600" b="1" dirty="0"/>
              <a:t> + </a:t>
            </a:r>
            <a:r>
              <a:rPr lang="en-GB" sz="3600" u="sng" dirty="0" err="1"/>
              <a:t>ε</a:t>
            </a:r>
            <a:r>
              <a:rPr lang="en-GB" sz="3600" u="sng" dirty="0"/>
              <a:t>,  where  </a:t>
            </a:r>
            <a:r>
              <a:rPr lang="en-GB" sz="3600" u="sng" dirty="0" err="1"/>
              <a:t>ε</a:t>
            </a:r>
            <a:r>
              <a:rPr lang="en-GB" sz="3600" dirty="0"/>
              <a:t> ~ N(0,</a:t>
            </a:r>
            <a:r>
              <a:rPr lang="en-GB" sz="3600" b="1" dirty="0"/>
              <a:t> V</a:t>
            </a:r>
            <a:r>
              <a:rPr lang="en-GB" sz="3600" dirty="0"/>
              <a:t>) )</a:t>
            </a:r>
          </a:p>
        </p:txBody>
      </p:sp>
      <p:sp>
        <p:nvSpPr>
          <p:cNvPr id="3" name="Content Placeholder 2"/>
          <p:cNvSpPr>
            <a:spLocks noGrp="1"/>
          </p:cNvSpPr>
          <p:nvPr>
            <p:ph idx="1"/>
          </p:nvPr>
        </p:nvSpPr>
        <p:spPr>
          <a:xfrm>
            <a:off x="762000" y="2133600"/>
            <a:ext cx="7543800" cy="4495800"/>
          </a:xfrm>
        </p:spPr>
        <p:txBody>
          <a:bodyPr>
            <a:noAutofit/>
          </a:bodyPr>
          <a:lstStyle/>
          <a:p>
            <a:endParaRPr lang="en-US" sz="1000" dirty="0"/>
          </a:p>
          <a:p>
            <a:endParaRPr lang="en-US" sz="1000" dirty="0"/>
          </a:p>
          <a:p>
            <a:r>
              <a:rPr lang="en-US" sz="2400" dirty="0"/>
              <a:t>Caveat: </a:t>
            </a:r>
            <a:r>
              <a:rPr lang="en-US" sz="2400" dirty="0" err="1"/>
              <a:t>pGLS</a:t>
            </a:r>
            <a:r>
              <a:rPr lang="en-US" sz="2400" dirty="0"/>
              <a:t> methods assume phylogenetic structure in the response variable; I am unaware whether there are methods that can deal with phylogenetic signal in both the response AND predictor variables..</a:t>
            </a:r>
          </a:p>
        </p:txBody>
      </p:sp>
    </p:spTree>
    <p:extLst>
      <p:ext uri="{BB962C8B-B14F-4D97-AF65-F5344CB8AC3E}">
        <p14:creationId xmlns:p14="http://schemas.microsoft.com/office/powerpoint/2010/main" val="330992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fontScale="90000"/>
          </a:bodyPr>
          <a:lstStyle/>
          <a:p>
            <a:r>
              <a:rPr lang="en-GB" dirty="0">
                <a:solidFill>
                  <a:schemeClr val="bg1"/>
                </a:solidFill>
              </a:rPr>
              <a:t>Code 9.8</a:t>
            </a:r>
            <a:br>
              <a:rPr lang="en-GB" dirty="0">
                <a:solidFill>
                  <a:schemeClr val="bg1"/>
                </a:solidFill>
              </a:rPr>
            </a:br>
            <a:r>
              <a:rPr lang="en-GB" dirty="0">
                <a:solidFill>
                  <a:schemeClr val="bg1"/>
                </a:solidFill>
              </a:rPr>
              <a:t>Phylogenetic signal in the independent variable</a:t>
            </a:r>
          </a:p>
        </p:txBody>
      </p:sp>
    </p:spTree>
    <p:extLst>
      <p:ext uri="{BB962C8B-B14F-4D97-AF65-F5344CB8AC3E}">
        <p14:creationId xmlns:p14="http://schemas.microsoft.com/office/powerpoint/2010/main" val="2061722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Running the </a:t>
            </a:r>
            <a:r>
              <a:rPr lang="en-GB" sz="3600" dirty="0" err="1"/>
              <a:t>phylo</a:t>
            </a:r>
            <a:r>
              <a:rPr lang="en-GB" sz="3600" dirty="0"/>
              <a:t> regression model </a:t>
            </a:r>
            <a:br>
              <a:rPr lang="en-GB" sz="3600" dirty="0"/>
            </a:br>
            <a:r>
              <a:rPr lang="en-GB" sz="3600" dirty="0"/>
              <a:t>(</a:t>
            </a:r>
            <a:r>
              <a:rPr lang="en-GB" sz="3600" u="sng" dirty="0"/>
              <a:t>y</a:t>
            </a:r>
            <a:r>
              <a:rPr lang="en-GB" sz="3600" dirty="0"/>
              <a:t> =  </a:t>
            </a:r>
            <a:r>
              <a:rPr lang="en-GB" sz="3600" b="1" dirty="0"/>
              <a:t>X</a:t>
            </a:r>
            <a:r>
              <a:rPr lang="en-GB" sz="3600" u="sng" dirty="0"/>
              <a:t>β</a:t>
            </a:r>
            <a:r>
              <a:rPr lang="en-GB" sz="3600" b="1" dirty="0"/>
              <a:t> + </a:t>
            </a:r>
            <a:r>
              <a:rPr lang="en-GB" sz="3600" u="sng" dirty="0" err="1"/>
              <a:t>ε</a:t>
            </a:r>
            <a:r>
              <a:rPr lang="en-GB" sz="3600" u="sng" dirty="0"/>
              <a:t>,  where  </a:t>
            </a:r>
            <a:r>
              <a:rPr lang="en-GB" sz="3600" u="sng" dirty="0" err="1"/>
              <a:t>ε</a:t>
            </a:r>
            <a:r>
              <a:rPr lang="en-GB" sz="3600" dirty="0"/>
              <a:t> ~ N(0,</a:t>
            </a:r>
            <a:r>
              <a:rPr lang="en-GB" sz="3600" b="1" dirty="0"/>
              <a:t> V</a:t>
            </a:r>
            <a:r>
              <a:rPr lang="en-GB" sz="3600" dirty="0"/>
              <a:t>) )</a:t>
            </a:r>
          </a:p>
        </p:txBody>
      </p:sp>
      <p:sp>
        <p:nvSpPr>
          <p:cNvPr id="3" name="Content Placeholder 2"/>
          <p:cNvSpPr>
            <a:spLocks noGrp="1"/>
          </p:cNvSpPr>
          <p:nvPr>
            <p:ph idx="1"/>
          </p:nvPr>
        </p:nvSpPr>
        <p:spPr>
          <a:xfrm>
            <a:off x="762000" y="2133600"/>
            <a:ext cx="7543800" cy="4495800"/>
          </a:xfrm>
        </p:spPr>
        <p:txBody>
          <a:bodyPr>
            <a:noAutofit/>
          </a:bodyPr>
          <a:lstStyle/>
          <a:p>
            <a:r>
              <a:rPr lang="en-US" sz="2400" dirty="0"/>
              <a:t>Once you have established that there is phylogenetic signal or not, proceed to run analysis and check the fixed model component </a:t>
            </a:r>
            <a:r>
              <a:rPr lang="en-GB" sz="2400" b="1" dirty="0"/>
              <a:t>X</a:t>
            </a:r>
            <a:r>
              <a:rPr lang="en-GB" sz="2400" u="sng" dirty="0"/>
              <a:t>β</a:t>
            </a:r>
            <a:endParaRPr lang="en-US" sz="2400" dirty="0"/>
          </a:p>
          <a:p>
            <a:endParaRPr lang="en-US" sz="1000" dirty="0"/>
          </a:p>
          <a:p>
            <a:r>
              <a:rPr lang="en-US" sz="2400" dirty="0"/>
              <a:t>The fixed model can be evaluated using t-tests, LRTs as before</a:t>
            </a:r>
          </a:p>
          <a:p>
            <a:endParaRPr lang="en-US" sz="2400" dirty="0"/>
          </a:p>
          <a:p>
            <a:endParaRPr lang="en-US" sz="2400" dirty="0"/>
          </a:p>
        </p:txBody>
      </p:sp>
    </p:spTree>
    <p:extLst>
      <p:ext uri="{BB962C8B-B14F-4D97-AF65-F5344CB8AC3E}">
        <p14:creationId xmlns:p14="http://schemas.microsoft.com/office/powerpoint/2010/main" val="978255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Real world problems </a:t>
            </a:r>
          </a:p>
        </p:txBody>
      </p:sp>
      <p:sp>
        <p:nvSpPr>
          <p:cNvPr id="3" name="Content Placeholder 2"/>
          <p:cNvSpPr>
            <a:spLocks noGrp="1"/>
          </p:cNvSpPr>
          <p:nvPr>
            <p:ph idx="1"/>
          </p:nvPr>
        </p:nvSpPr>
        <p:spPr>
          <a:xfrm>
            <a:off x="762000" y="1600200"/>
            <a:ext cx="7848600" cy="4800600"/>
          </a:xfrm>
        </p:spPr>
        <p:txBody>
          <a:bodyPr>
            <a:noAutofit/>
          </a:bodyPr>
          <a:lstStyle/>
          <a:p>
            <a:pPr marL="0" indent="0">
              <a:buNone/>
            </a:pPr>
            <a:r>
              <a:rPr lang="en-US" sz="2400" dirty="0"/>
              <a:t>Typically for the comparative method you will have the following before you start the analysis in R:</a:t>
            </a:r>
          </a:p>
          <a:p>
            <a:pPr marL="0" indent="0">
              <a:buNone/>
            </a:pPr>
            <a:r>
              <a:rPr lang="en-US" sz="2400" dirty="0"/>
              <a:t>     1. A spreadsheet of species with trait &amp; environment data</a:t>
            </a:r>
          </a:p>
          <a:p>
            <a:pPr marL="0" indent="0">
              <a:buNone/>
            </a:pPr>
            <a:r>
              <a:rPr lang="en-US" sz="2400" dirty="0"/>
              <a:t>     2. A phylogeny of those species or a larger phylogeny that </a:t>
            </a:r>
          </a:p>
          <a:p>
            <a:pPr marL="0" indent="0">
              <a:buNone/>
            </a:pPr>
            <a:r>
              <a:rPr lang="en-US" sz="2400" dirty="0"/>
              <a:t>	you can cut down to your set of species</a:t>
            </a:r>
          </a:p>
          <a:p>
            <a:endParaRPr lang="en-US" sz="1000" dirty="0"/>
          </a:p>
          <a:p>
            <a:r>
              <a:rPr lang="en-US" sz="2400" u="sng" dirty="0"/>
              <a:t>Steps of analysis:</a:t>
            </a:r>
          </a:p>
          <a:p>
            <a:pPr marL="0" indent="0">
              <a:buNone/>
            </a:pPr>
            <a:r>
              <a:rPr lang="en-US" sz="2400" dirty="0"/>
              <a:t>A. read in both data files</a:t>
            </a:r>
          </a:p>
          <a:p>
            <a:pPr marL="0" indent="0">
              <a:buNone/>
            </a:pPr>
            <a:r>
              <a:rPr lang="en-US" sz="2400" dirty="0"/>
              <a:t>B. reduce both data components to the minimum list of common species between </a:t>
            </a:r>
            <a:r>
              <a:rPr lang="en-US" sz="2400" dirty="0" err="1"/>
              <a:t>dataframe</a:t>
            </a:r>
            <a:r>
              <a:rPr lang="en-US" sz="2400" dirty="0"/>
              <a:t> and phylogeny</a:t>
            </a:r>
          </a:p>
          <a:p>
            <a:pPr marL="0" indent="0">
              <a:buNone/>
            </a:pPr>
            <a:r>
              <a:rPr lang="en-US" sz="2400" dirty="0"/>
              <a:t>C. Check for phylogenetic signal</a:t>
            </a:r>
          </a:p>
          <a:p>
            <a:pPr marL="0" indent="0">
              <a:buNone/>
            </a:pPr>
            <a:r>
              <a:rPr lang="en-US" sz="2400" dirty="0"/>
              <a:t>D. Run first </a:t>
            </a:r>
            <a:r>
              <a:rPr lang="en-US" sz="2400" dirty="0" err="1"/>
              <a:t>gls</a:t>
            </a:r>
            <a:r>
              <a:rPr lang="en-US" sz="2400" dirty="0"/>
              <a:t>() and select best model of fixed effects</a:t>
            </a:r>
          </a:p>
        </p:txBody>
      </p:sp>
    </p:spTree>
    <p:extLst>
      <p:ext uri="{BB962C8B-B14F-4D97-AF65-F5344CB8AC3E}">
        <p14:creationId xmlns:p14="http://schemas.microsoft.com/office/powerpoint/2010/main" val="366866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The savanna tree seedling dataset </a:t>
            </a:r>
          </a:p>
        </p:txBody>
      </p:sp>
      <p:sp>
        <p:nvSpPr>
          <p:cNvPr id="3" name="Content Placeholder 2"/>
          <p:cNvSpPr>
            <a:spLocks noGrp="1"/>
          </p:cNvSpPr>
          <p:nvPr>
            <p:ph idx="1"/>
          </p:nvPr>
        </p:nvSpPr>
        <p:spPr>
          <a:xfrm>
            <a:off x="762000" y="1600200"/>
            <a:ext cx="7696200" cy="4800600"/>
          </a:xfrm>
        </p:spPr>
        <p:txBody>
          <a:bodyPr>
            <a:noAutofit/>
          </a:bodyPr>
          <a:lstStyle/>
          <a:p>
            <a:pPr marL="0" indent="0">
              <a:buNone/>
            </a:pPr>
            <a:r>
              <a:rPr lang="en-US" sz="2400" dirty="0"/>
              <a:t>Question: do traits of seedling trees of humid and semi-arid savannas differ?</a:t>
            </a:r>
          </a:p>
          <a:p>
            <a:pPr marL="0" indent="0">
              <a:buNone/>
            </a:pPr>
            <a:endParaRPr lang="en-US" sz="1000" dirty="0"/>
          </a:p>
          <a:p>
            <a:pPr marL="0" indent="0">
              <a:buNone/>
            </a:pPr>
            <a:r>
              <a:rPr lang="en-US" sz="2400" dirty="0"/>
              <a:t>Environment: humid savannas are subject to more frequent fire whereas semi-arid savannas are subject to more water stress</a:t>
            </a:r>
          </a:p>
          <a:p>
            <a:pPr marL="0" indent="0">
              <a:buNone/>
            </a:pPr>
            <a:endParaRPr lang="en-US" sz="10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4876800" y="3962400"/>
            <a:ext cx="3331113" cy="2514600"/>
          </a:xfrm>
          <a:prstGeom prst="rect">
            <a:avLst/>
          </a:prstGeom>
        </p:spPr>
      </p:pic>
      <p:pic>
        <p:nvPicPr>
          <p:cNvPr id="5" name="Picture 4" descr="Fire Cerrado NC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62400"/>
            <a:ext cx="3717924" cy="2499952"/>
          </a:xfrm>
          <a:prstGeom prst="rect">
            <a:avLst/>
          </a:prstGeom>
        </p:spPr>
      </p:pic>
    </p:spTree>
    <p:extLst>
      <p:ext uri="{BB962C8B-B14F-4D97-AF65-F5344CB8AC3E}">
        <p14:creationId xmlns:p14="http://schemas.microsoft.com/office/powerpoint/2010/main" val="1172091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The savanna tree seedling dataset </a:t>
            </a:r>
          </a:p>
        </p:txBody>
      </p:sp>
      <p:sp>
        <p:nvSpPr>
          <p:cNvPr id="3" name="Content Placeholder 2"/>
          <p:cNvSpPr>
            <a:spLocks noGrp="1"/>
          </p:cNvSpPr>
          <p:nvPr>
            <p:ph idx="1"/>
          </p:nvPr>
        </p:nvSpPr>
        <p:spPr>
          <a:xfrm>
            <a:off x="381000" y="1600200"/>
            <a:ext cx="6781800" cy="4800600"/>
          </a:xfrm>
        </p:spPr>
        <p:txBody>
          <a:bodyPr>
            <a:noAutofit/>
          </a:bodyPr>
          <a:lstStyle/>
          <a:p>
            <a:pPr marL="0" indent="0">
              <a:buNone/>
            </a:pPr>
            <a:r>
              <a:rPr lang="en-US" sz="2400" u="sng" dirty="0"/>
              <a:t>Hypotheses</a:t>
            </a:r>
            <a:r>
              <a:rPr lang="en-US" sz="2400" dirty="0"/>
              <a:t>: </a:t>
            </a:r>
          </a:p>
          <a:p>
            <a:pPr marL="0" indent="0">
              <a:buNone/>
            </a:pPr>
            <a:r>
              <a:rPr lang="en-US" sz="2400" dirty="0"/>
              <a:t>H1: Tree seedlings in fire-prone systems allocate more biomass root storage -&gt;  </a:t>
            </a:r>
            <a:r>
              <a:rPr lang="en-US" sz="2400" dirty="0">
                <a:latin typeface="Wingdings"/>
                <a:ea typeface="Wingdings"/>
                <a:cs typeface="Wingdings"/>
                <a:sym typeface="Wingdings"/>
              </a:rPr>
              <a:t></a:t>
            </a:r>
            <a:r>
              <a:rPr lang="en-US" sz="2400" dirty="0"/>
              <a:t> root mass fractions.</a:t>
            </a:r>
          </a:p>
          <a:p>
            <a:pPr marL="0" indent="0">
              <a:buNone/>
            </a:pPr>
            <a:r>
              <a:rPr lang="en-US" sz="2400" dirty="0"/>
              <a:t>H2: Tree seedlings in water-stressed environments access deeper water -&gt;    </a:t>
            </a:r>
            <a:r>
              <a:rPr lang="en-US" sz="2400" dirty="0">
                <a:latin typeface="Wingdings"/>
                <a:ea typeface="Wingdings"/>
                <a:cs typeface="Wingdings"/>
                <a:sym typeface="Wingdings"/>
              </a:rPr>
              <a:t></a:t>
            </a:r>
            <a:r>
              <a:rPr lang="en-US" sz="2400" dirty="0">
                <a:sym typeface="Wingdings"/>
              </a:rPr>
              <a:t> r</a:t>
            </a:r>
            <a:r>
              <a:rPr lang="en-US" sz="2400" dirty="0"/>
              <a:t>oot extension rate.</a:t>
            </a:r>
          </a:p>
          <a:p>
            <a:pPr marL="0" indent="0">
              <a:buNone/>
            </a:pPr>
            <a:endParaRPr lang="en-US" sz="2400" dirty="0"/>
          </a:p>
          <a:p>
            <a:pPr marL="0" indent="0">
              <a:buNone/>
            </a:pPr>
            <a:r>
              <a:rPr lang="en-US" sz="2400" u="sng" dirty="0"/>
              <a:t>Experiment</a:t>
            </a:r>
            <a:r>
              <a:rPr lang="en-US" sz="2400" dirty="0"/>
              <a:t>:  Common garden</a:t>
            </a:r>
          </a:p>
          <a:p>
            <a:pPr marL="0" indent="0">
              <a:buNone/>
            </a:pPr>
            <a:r>
              <a:rPr lang="en-US" sz="2400" dirty="0"/>
              <a:t>Tree species from humid and </a:t>
            </a:r>
          </a:p>
          <a:p>
            <a:pPr marL="0" indent="0">
              <a:buNone/>
            </a:pPr>
            <a:r>
              <a:rPr lang="en-US" sz="2400" dirty="0"/>
              <a:t>semi-arid savannas on 3 continents.</a:t>
            </a:r>
          </a:p>
          <a:p>
            <a:pPr marL="0" indent="0">
              <a:buNone/>
            </a:pPr>
            <a:r>
              <a:rPr lang="en-US" sz="2400" dirty="0"/>
              <a:t>Grown for 20 weeks. </a:t>
            </a:r>
          </a:p>
          <a:p>
            <a:pPr marL="0" indent="0">
              <a:buNone/>
            </a:pPr>
            <a:r>
              <a:rPr lang="en-US" sz="2400" dirty="0"/>
              <a:t>Many traits measured.</a:t>
            </a:r>
          </a:p>
        </p:txBody>
      </p:sp>
      <p:pic>
        <p:nvPicPr>
          <p:cNvPr id="5" name="Picture 4"/>
          <p:cNvPicPr>
            <a:picLocks noChangeAspect="1"/>
          </p:cNvPicPr>
          <p:nvPr/>
        </p:nvPicPr>
        <p:blipFill rotWithShape="1">
          <a:blip r:embed="rId2"/>
          <a:srcRect l="1" r="44057"/>
          <a:stretch/>
        </p:blipFill>
        <p:spPr>
          <a:xfrm>
            <a:off x="7315200" y="1752600"/>
            <a:ext cx="1609605" cy="2146629"/>
          </a:xfrm>
          <a:prstGeom prst="rect">
            <a:avLst/>
          </a:prstGeom>
        </p:spPr>
      </p:pic>
      <p:sp>
        <p:nvSpPr>
          <p:cNvPr id="6" name="TextBox 5"/>
          <p:cNvSpPr txBox="1"/>
          <p:nvPr/>
        </p:nvSpPr>
        <p:spPr>
          <a:xfrm>
            <a:off x="7315200" y="3591452"/>
            <a:ext cx="1946031" cy="307777"/>
          </a:xfrm>
          <a:prstGeom prst="rect">
            <a:avLst/>
          </a:prstGeom>
          <a:noFill/>
        </p:spPr>
        <p:txBody>
          <a:bodyPr wrap="square" rtlCol="0">
            <a:spAutoFit/>
          </a:bodyPr>
          <a:lstStyle/>
          <a:p>
            <a:r>
              <a:rPr lang="de-DE" sz="1400" dirty="0">
                <a:solidFill>
                  <a:schemeClr val="bg1"/>
                </a:solidFill>
              </a:rPr>
              <a:t>© </a:t>
            </a:r>
            <a:r>
              <a:rPr lang="en-US" sz="1400" dirty="0">
                <a:solidFill>
                  <a:schemeClr val="bg1"/>
                </a:solidFill>
              </a:rPr>
              <a:t>Peter Ashton</a:t>
            </a:r>
          </a:p>
        </p:txBody>
      </p:sp>
      <p:pic>
        <p:nvPicPr>
          <p:cNvPr id="7" name="Picture 6"/>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t="20929" r="50953"/>
          <a:stretch/>
        </p:blipFill>
        <p:spPr>
          <a:xfrm>
            <a:off x="6019800" y="4114800"/>
            <a:ext cx="2328425" cy="2502496"/>
          </a:xfrm>
          <a:prstGeom prst="rect">
            <a:avLst/>
          </a:prstGeom>
        </p:spPr>
      </p:pic>
    </p:spTree>
    <p:extLst>
      <p:ext uri="{BB962C8B-B14F-4D97-AF65-F5344CB8AC3E}">
        <p14:creationId xmlns:p14="http://schemas.microsoft.com/office/powerpoint/2010/main" val="37883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fontScale="90000"/>
          </a:bodyPr>
          <a:lstStyle/>
          <a:p>
            <a:r>
              <a:rPr lang="en-GB" dirty="0">
                <a:solidFill>
                  <a:schemeClr val="bg1"/>
                </a:solidFill>
              </a:rPr>
              <a:t>Code 9.9</a:t>
            </a:r>
            <a:br>
              <a:rPr lang="en-GB" dirty="0">
                <a:solidFill>
                  <a:schemeClr val="bg1"/>
                </a:solidFill>
              </a:rPr>
            </a:br>
            <a:r>
              <a:rPr lang="en-GB" dirty="0">
                <a:solidFill>
                  <a:schemeClr val="bg1"/>
                </a:solidFill>
              </a:rPr>
              <a:t>The savanna tree seedling dataset</a:t>
            </a:r>
            <a:br>
              <a:rPr lang="en-GB" dirty="0">
                <a:solidFill>
                  <a:schemeClr val="bg1"/>
                </a:solidFill>
              </a:rPr>
            </a:br>
            <a:r>
              <a:rPr lang="en-GB" sz="4000" dirty="0">
                <a:solidFill>
                  <a:schemeClr val="bg1"/>
                </a:solidFill>
              </a:rPr>
              <a:t>H1: RMF is greater among humid species</a:t>
            </a:r>
          </a:p>
        </p:txBody>
      </p:sp>
    </p:spTree>
    <p:extLst>
      <p:ext uri="{BB962C8B-B14F-4D97-AF65-F5344CB8AC3E}">
        <p14:creationId xmlns:p14="http://schemas.microsoft.com/office/powerpoint/2010/main" val="160081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rgbClr val="0000FF"/>
                </a:solidFill>
              </a:rPr>
              <a:t>IID </a:t>
            </a:r>
            <a:br>
              <a:rPr lang="en-GB" dirty="0">
                <a:solidFill>
                  <a:srgbClr val="0000FF"/>
                </a:solidFill>
              </a:rPr>
            </a:br>
            <a:r>
              <a:rPr lang="en-GB" dirty="0">
                <a:solidFill>
                  <a:srgbClr val="0000FF"/>
                </a:solidFill>
              </a:rPr>
              <a:t>Independently Identically Distributed</a:t>
            </a:r>
          </a:p>
        </p:txBody>
      </p:sp>
      <p:sp>
        <p:nvSpPr>
          <p:cNvPr id="3" name="Content Placeholder 2"/>
          <p:cNvSpPr>
            <a:spLocks noGrp="1"/>
          </p:cNvSpPr>
          <p:nvPr>
            <p:ph idx="1"/>
          </p:nvPr>
        </p:nvSpPr>
        <p:spPr>
          <a:xfrm>
            <a:off x="457200" y="2590800"/>
            <a:ext cx="8229600" cy="3535363"/>
          </a:xfrm>
        </p:spPr>
        <p:txBody>
          <a:bodyPr>
            <a:normAutofit/>
          </a:bodyPr>
          <a:lstStyle/>
          <a:p>
            <a:pPr marL="0" indent="0">
              <a:buNone/>
            </a:pPr>
            <a:r>
              <a:rPr lang="en-GB" sz="2400" dirty="0"/>
              <a:t>Statistical models assume that generated errors, </a:t>
            </a:r>
            <a:r>
              <a:rPr lang="en-GB" sz="2400" dirty="0" err="1"/>
              <a:t>ε</a:t>
            </a:r>
            <a:r>
              <a:rPr lang="en-GB" sz="2400" dirty="0"/>
              <a:t>, are IID.</a:t>
            </a:r>
          </a:p>
          <a:p>
            <a:r>
              <a:rPr lang="en-GB" sz="2400" dirty="0"/>
              <a:t>We assume that all errors are sampled from the same distribution (identically distributed) </a:t>
            </a:r>
          </a:p>
          <a:p>
            <a:r>
              <a:rPr lang="en-GB" sz="2400" dirty="0"/>
              <a:t>We assume that that they are independent of one another (If we know </a:t>
            </a:r>
            <a:r>
              <a:rPr lang="en-GB" sz="2400" dirty="0" err="1"/>
              <a:t>ε</a:t>
            </a:r>
            <a:r>
              <a:rPr lang="en-GB" sz="2400" baseline="-25000" dirty="0" err="1"/>
              <a:t>k</a:t>
            </a:r>
            <a:r>
              <a:rPr lang="en-GB" sz="2400" dirty="0"/>
              <a:t> we cannot predict ε</a:t>
            </a:r>
            <a:r>
              <a:rPr lang="en-GB" sz="2400" baseline="-25000" dirty="0"/>
              <a:t>k+3</a:t>
            </a:r>
            <a:r>
              <a:rPr lang="en-GB" sz="2400" dirty="0"/>
              <a:t>)</a:t>
            </a:r>
          </a:p>
          <a:p>
            <a:pPr marL="0" indent="0">
              <a:buNone/>
            </a:pPr>
            <a:r>
              <a:rPr lang="en-GB" sz="2400" dirty="0"/>
              <a:t>In general, it is hard to get errors fully IID, but we try to do so.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5400">
            <a:solidFill>
              <a:srgbClr val="FF0000"/>
            </a:solidFill>
          </a:ln>
        </p:spPr>
        <p:txBody>
          <a:bodyPr/>
          <a:lstStyle/>
          <a:p>
            <a:r>
              <a:rPr lang="en-GB" dirty="0">
                <a:solidFill>
                  <a:srgbClr val="FF0000"/>
                </a:solidFill>
              </a:rPr>
              <a:t>Exercise 9.1</a:t>
            </a:r>
          </a:p>
        </p:txBody>
      </p:sp>
      <p:sp>
        <p:nvSpPr>
          <p:cNvPr id="3" name="Content Placeholder 2"/>
          <p:cNvSpPr>
            <a:spLocks noGrp="1"/>
          </p:cNvSpPr>
          <p:nvPr>
            <p:ph idx="1"/>
          </p:nvPr>
        </p:nvSpPr>
        <p:spPr>
          <a:xfrm>
            <a:off x="457200" y="2133601"/>
            <a:ext cx="8229600" cy="2667000"/>
          </a:xfrm>
        </p:spPr>
        <p:txBody>
          <a:bodyPr>
            <a:normAutofit/>
          </a:bodyPr>
          <a:lstStyle/>
          <a:p>
            <a:r>
              <a:rPr lang="en-US" sz="2800" dirty="0"/>
              <a:t>Test hypothesis 2</a:t>
            </a:r>
          </a:p>
          <a:p>
            <a:r>
              <a:rPr lang="en-US" sz="2800" dirty="0"/>
              <a:t>H2: Tree seedlings in water-stressed environments access deeper water -&gt;    </a:t>
            </a:r>
            <a:r>
              <a:rPr lang="en-US" sz="2800" dirty="0">
                <a:latin typeface="Wingdings"/>
                <a:ea typeface="Wingdings"/>
                <a:cs typeface="Wingdings"/>
                <a:sym typeface="Wingdings"/>
              </a:rPr>
              <a:t></a:t>
            </a:r>
            <a:r>
              <a:rPr lang="en-US" sz="2800" dirty="0">
                <a:sym typeface="Wingdings"/>
              </a:rPr>
              <a:t> r</a:t>
            </a:r>
            <a:r>
              <a:rPr lang="en-US" sz="2800" dirty="0"/>
              <a:t>oot extension rate.</a:t>
            </a:r>
          </a:p>
          <a:p>
            <a:pPr marL="0" indent="0">
              <a:buNone/>
            </a:pPr>
            <a:r>
              <a:rPr lang="en-US" sz="2800" dirty="0"/>
              <a:t>    (the variable is RER in mm day</a:t>
            </a:r>
            <a:r>
              <a:rPr lang="en-US" sz="2800" baseline="30000" dirty="0"/>
              <a:t>-1</a:t>
            </a:r>
            <a:r>
              <a:rPr lang="en-US" sz="2800" dirty="0"/>
              <a:t>)</a:t>
            </a:r>
          </a:p>
          <a:p>
            <a:endParaRPr lang="en-GB" sz="2800" dirty="0"/>
          </a:p>
        </p:txBody>
      </p:sp>
    </p:spTree>
    <p:extLst>
      <p:ext uri="{BB962C8B-B14F-4D97-AF65-F5344CB8AC3E}">
        <p14:creationId xmlns:p14="http://schemas.microsoft.com/office/powerpoint/2010/main" val="25353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Getting to IID</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In order to get errors close to IID, we try to include information into our model of response Y that account for sources of covariance among </a:t>
            </a:r>
            <a:r>
              <a:rPr lang="en-GB" dirty="0" err="1"/>
              <a:t>y</a:t>
            </a:r>
            <a:r>
              <a:rPr lang="en-GB" baseline="-25000" dirty="0" err="1"/>
              <a:t>i</a:t>
            </a:r>
            <a:endParaRPr lang="en-GB" dirty="0"/>
          </a:p>
          <a:p>
            <a:pPr marL="0" indent="0">
              <a:buNone/>
            </a:pPr>
            <a:endParaRPr lang="en-GB" dirty="0"/>
          </a:p>
          <a:p>
            <a:pPr marL="0" indent="0">
              <a:buNone/>
            </a:pPr>
            <a:r>
              <a:rPr lang="en-GB" dirty="0"/>
              <a:t>e.g. in </a:t>
            </a:r>
            <a:r>
              <a:rPr lang="en-GB" dirty="0" err="1"/>
              <a:t>lmm</a:t>
            </a:r>
            <a:r>
              <a:rPr lang="en-GB" dirty="0"/>
              <a:t>, we included random blocking effects to account for grouped data pts </a:t>
            </a:r>
          </a:p>
          <a:p>
            <a:pPr marL="0" indent="0">
              <a:buNone/>
            </a:pPr>
            <a:r>
              <a:rPr lang="en-GB" dirty="0"/>
              <a:t>(</a:t>
            </a:r>
            <a:r>
              <a:rPr lang="en-GB" dirty="0" err="1"/>
              <a:t>pts</a:t>
            </a:r>
            <a:r>
              <a:rPr lang="en-GB" dirty="0"/>
              <a:t> from the same group </a:t>
            </a:r>
            <a:r>
              <a:rPr lang="en-GB" u="sng" dirty="0"/>
              <a:t>may be</a:t>
            </a:r>
            <a:r>
              <a:rPr lang="en-GB" dirty="0"/>
              <a:t> more covariant with one another than </a:t>
            </a:r>
            <a:r>
              <a:rPr lang="en-GB" dirty="0" err="1"/>
              <a:t>pts</a:t>
            </a:r>
            <a:r>
              <a:rPr lang="en-GB" dirty="0"/>
              <a:t> outside the group)</a:t>
            </a:r>
          </a:p>
          <a:p>
            <a:pPr marL="0" indent="0">
              <a:buNone/>
            </a:pPr>
            <a:endParaRPr lang="en-GB" dirty="0"/>
          </a:p>
          <a:p>
            <a:pPr marL="0" indent="0">
              <a:buNone/>
            </a:pPr>
            <a:r>
              <a:rPr lang="en-GB" dirty="0"/>
              <a:t>e.g. in </a:t>
            </a:r>
            <a:r>
              <a:rPr lang="en-GB" dirty="0" err="1"/>
              <a:t>gls</a:t>
            </a:r>
            <a:r>
              <a:rPr lang="en-GB" dirty="0"/>
              <a:t>, we include information about distance between points (</a:t>
            </a:r>
            <a:r>
              <a:rPr lang="en-GB" dirty="0" err="1"/>
              <a:t>pts</a:t>
            </a:r>
            <a:r>
              <a:rPr lang="en-GB" dirty="0"/>
              <a:t> closer in distance </a:t>
            </a:r>
            <a:r>
              <a:rPr lang="en-GB" u="sng" dirty="0"/>
              <a:t>may be</a:t>
            </a:r>
            <a:r>
              <a:rPr lang="en-GB" dirty="0"/>
              <a:t> more covariant than </a:t>
            </a:r>
            <a:r>
              <a:rPr lang="en-GB" dirty="0" err="1"/>
              <a:t>pts</a:t>
            </a:r>
            <a:r>
              <a:rPr lang="en-GB" dirty="0"/>
              <a:t> further apart)</a:t>
            </a:r>
          </a:p>
          <a:p>
            <a:pPr marL="0" indent="0">
              <a:buNone/>
            </a:pPr>
            <a:endParaRPr lang="en-GB" dirty="0"/>
          </a:p>
        </p:txBody>
      </p:sp>
    </p:spTree>
    <p:extLst>
      <p:ext uri="{BB962C8B-B14F-4D97-AF65-F5344CB8AC3E}">
        <p14:creationId xmlns:p14="http://schemas.microsoft.com/office/powerpoint/2010/main" val="337028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Covariance in phylogenies</a:t>
            </a:r>
          </a:p>
        </p:txBody>
      </p:sp>
      <p:sp>
        <p:nvSpPr>
          <p:cNvPr id="3" name="Content Placeholder 2"/>
          <p:cNvSpPr>
            <a:spLocks noGrp="1"/>
          </p:cNvSpPr>
          <p:nvPr>
            <p:ph idx="1"/>
          </p:nvPr>
        </p:nvSpPr>
        <p:spPr>
          <a:xfrm>
            <a:off x="533400" y="1371600"/>
            <a:ext cx="7543800" cy="2133600"/>
          </a:xfrm>
        </p:spPr>
        <p:txBody>
          <a:bodyPr>
            <a:normAutofit/>
          </a:bodyPr>
          <a:lstStyle/>
          <a:p>
            <a:pPr marL="0" indent="0">
              <a:buNone/>
            </a:pPr>
            <a:r>
              <a:rPr lang="en-GB" sz="2400" dirty="0"/>
              <a:t>Covariance in phylogenies is fairly intuitive</a:t>
            </a:r>
          </a:p>
          <a:p>
            <a:pPr marL="0" indent="0">
              <a:buNone/>
            </a:pPr>
            <a:r>
              <a:rPr lang="en-GB" sz="2400" dirty="0"/>
              <a:t>-&gt; based on shared evolutionary history</a:t>
            </a:r>
          </a:p>
          <a:p>
            <a:pPr marL="0" indent="0">
              <a:buNone/>
            </a:pPr>
            <a:r>
              <a:rPr lang="en-GB" sz="2400" dirty="0"/>
              <a:t>-&gt; measured using common branch length in phylogeny</a:t>
            </a:r>
          </a:p>
          <a:p>
            <a:pPr marL="0" indent="0">
              <a:buNone/>
            </a:pPr>
            <a:r>
              <a:rPr lang="en-GB" sz="2400" dirty="0"/>
              <a:t>-&gt; always relative, being based on the phylogeny provided</a:t>
            </a:r>
          </a:p>
        </p:txBody>
      </p:sp>
      <p:pic>
        <p:nvPicPr>
          <p:cNvPr id="4" name="Picture 3"/>
          <p:cNvPicPr>
            <a:picLocks noChangeAspect="1"/>
          </p:cNvPicPr>
          <p:nvPr/>
        </p:nvPicPr>
        <p:blipFill>
          <a:blip r:embed="rId2"/>
          <a:stretch>
            <a:fillRect/>
          </a:stretch>
        </p:blipFill>
        <p:spPr>
          <a:xfrm>
            <a:off x="533400" y="3429000"/>
            <a:ext cx="3886200" cy="2590800"/>
          </a:xfrm>
          <a:prstGeom prst="rect">
            <a:avLst/>
          </a:prstGeom>
        </p:spPr>
      </p:pic>
      <p:sp>
        <p:nvSpPr>
          <p:cNvPr id="5" name="Content Placeholder 2"/>
          <p:cNvSpPr txBox="1">
            <a:spLocks/>
          </p:cNvSpPr>
          <p:nvPr/>
        </p:nvSpPr>
        <p:spPr>
          <a:xfrm>
            <a:off x="5410200" y="3429000"/>
            <a:ext cx="3505200" cy="24685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dirty="0">
                <a:solidFill>
                  <a:srgbClr val="0000FF"/>
                </a:solidFill>
              </a:rPr>
              <a:t>Species that diverged recently have longer common evolutionary history and hence high covariance</a:t>
            </a:r>
          </a:p>
          <a:p>
            <a:pPr marL="0" indent="0">
              <a:buFont typeface="Arial" pitchFamily="34" charset="0"/>
              <a:buNone/>
            </a:pPr>
            <a:endParaRPr lang="en-GB" sz="2000" dirty="0"/>
          </a:p>
          <a:p>
            <a:pPr marL="0" indent="0">
              <a:buFont typeface="Arial" pitchFamily="34" charset="0"/>
              <a:buNone/>
            </a:pPr>
            <a:r>
              <a:rPr lang="en-GB" sz="2000" dirty="0">
                <a:solidFill>
                  <a:srgbClr val="FF0000"/>
                </a:solidFill>
              </a:rPr>
              <a:t>Species that diverged a long time ago have shorter common evolutionary history and low covariance</a:t>
            </a:r>
          </a:p>
        </p:txBody>
      </p:sp>
      <p:cxnSp>
        <p:nvCxnSpPr>
          <p:cNvPr id="7" name="Straight Connector 6"/>
          <p:cNvCxnSpPr/>
          <p:nvPr/>
        </p:nvCxnSpPr>
        <p:spPr>
          <a:xfrm>
            <a:off x="838200" y="5029200"/>
            <a:ext cx="4572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95400" y="5410200"/>
            <a:ext cx="6096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09600" y="4572000"/>
            <a:ext cx="3048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09600" y="6172200"/>
            <a:ext cx="14478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905000" y="5715000"/>
            <a:ext cx="1524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Left Arrow 21"/>
          <p:cNvSpPr/>
          <p:nvPr/>
        </p:nvSpPr>
        <p:spPr>
          <a:xfrm>
            <a:off x="4419600" y="5638800"/>
            <a:ext cx="304800" cy="152400"/>
          </a:xfrm>
          <a:prstGeom prst="lef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a:off x="4419600" y="5334000"/>
            <a:ext cx="304800" cy="152400"/>
          </a:xfrm>
          <a:prstGeom prst="lef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 Arrow 23"/>
          <p:cNvSpPr/>
          <p:nvPr/>
        </p:nvSpPr>
        <p:spPr>
          <a:xfrm>
            <a:off x="4419600" y="4953000"/>
            <a:ext cx="304800" cy="15240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a:off x="4419600" y="3886200"/>
            <a:ext cx="304800" cy="15240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609600" y="4419600"/>
            <a:ext cx="304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09600" y="6400800"/>
            <a:ext cx="304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9" name="Left Arrow 28"/>
          <p:cNvSpPr/>
          <p:nvPr/>
        </p:nvSpPr>
        <p:spPr>
          <a:xfrm>
            <a:off x="2514600" y="6248400"/>
            <a:ext cx="304800" cy="152400"/>
          </a:xfrm>
          <a:prstGeom prst="lef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2819400" y="6172200"/>
            <a:ext cx="3962400" cy="3810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dirty="0"/>
              <a:t>Shared path length = measure of covariance</a:t>
            </a:r>
          </a:p>
        </p:txBody>
      </p:sp>
    </p:spTree>
    <p:extLst>
      <p:ext uri="{BB962C8B-B14F-4D97-AF65-F5344CB8AC3E}">
        <p14:creationId xmlns:p14="http://schemas.microsoft.com/office/powerpoint/2010/main" val="362127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fontScale="90000"/>
          </a:bodyPr>
          <a:lstStyle/>
          <a:p>
            <a:r>
              <a:rPr lang="en-GB" dirty="0">
                <a:solidFill>
                  <a:srgbClr val="0000FF"/>
                </a:solidFill>
              </a:rPr>
              <a:t>Phylogenies &amp; The Comparative Method</a:t>
            </a:r>
          </a:p>
        </p:txBody>
      </p:sp>
      <p:sp>
        <p:nvSpPr>
          <p:cNvPr id="3" name="Content Placeholder 2"/>
          <p:cNvSpPr>
            <a:spLocks noGrp="1"/>
          </p:cNvSpPr>
          <p:nvPr>
            <p:ph idx="1"/>
          </p:nvPr>
        </p:nvSpPr>
        <p:spPr>
          <a:xfrm>
            <a:off x="533400" y="1676400"/>
            <a:ext cx="7543800" cy="4648200"/>
          </a:xfrm>
        </p:spPr>
        <p:txBody>
          <a:bodyPr>
            <a:normAutofit fontScale="92500"/>
          </a:bodyPr>
          <a:lstStyle/>
          <a:p>
            <a:pPr marL="0" indent="0">
              <a:buNone/>
            </a:pPr>
            <a:r>
              <a:rPr lang="en-GB" sz="2400" dirty="0"/>
              <a:t>Many of us are involved in trying to understand variation among species (morphology, physiology, functional traits, niche space), by relating differences between them to environmental drivers. This is known as the Comparative method.</a:t>
            </a:r>
          </a:p>
          <a:p>
            <a:pPr marL="0" indent="0">
              <a:buNone/>
            </a:pPr>
            <a:endParaRPr lang="en-GB" sz="2400" dirty="0"/>
          </a:p>
          <a:p>
            <a:pPr marL="0" indent="0">
              <a:buNone/>
            </a:pPr>
            <a:r>
              <a:rPr lang="en-GB" sz="2400" dirty="0"/>
              <a:t>It is intuitive that two closely related species could share much greater variation because of their common evolutionary history than distantly related species. </a:t>
            </a:r>
          </a:p>
          <a:p>
            <a:pPr marL="0" indent="0">
              <a:buNone/>
            </a:pPr>
            <a:endParaRPr lang="en-GB" sz="2400" dirty="0"/>
          </a:p>
          <a:p>
            <a:pPr marL="0" indent="0">
              <a:buNone/>
            </a:pPr>
            <a:r>
              <a:rPr lang="en-GB" sz="2400" dirty="0"/>
              <a:t>When trying to understand variation differences between species in response to present-day environmental pressure, it is essential that we account for this shared evolutionary history.</a:t>
            </a:r>
          </a:p>
        </p:txBody>
      </p:sp>
    </p:spTree>
    <p:extLst>
      <p:ext uri="{BB962C8B-B14F-4D97-AF65-F5344CB8AC3E}">
        <p14:creationId xmlns:p14="http://schemas.microsoft.com/office/powerpoint/2010/main" val="314383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9.1</a:t>
            </a:r>
            <a:br>
              <a:rPr lang="en-GB" dirty="0">
                <a:solidFill>
                  <a:schemeClr val="bg1"/>
                </a:solidFill>
              </a:rPr>
            </a:br>
            <a:r>
              <a:rPr lang="en-GB" dirty="0">
                <a:solidFill>
                  <a:schemeClr val="bg1"/>
                </a:solidFill>
              </a:rPr>
              <a:t>Evolution in a phylogeny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fontScale="90000"/>
          </a:bodyPr>
          <a:lstStyle/>
          <a:p>
            <a:r>
              <a:rPr lang="en-GB" dirty="0">
                <a:solidFill>
                  <a:srgbClr val="0000FF"/>
                </a:solidFill>
              </a:rPr>
              <a:t>Evolution or environment? </a:t>
            </a:r>
            <a:br>
              <a:rPr lang="en-GB" dirty="0">
                <a:solidFill>
                  <a:srgbClr val="0000FF"/>
                </a:solidFill>
              </a:rPr>
            </a:br>
            <a:r>
              <a:rPr lang="en-GB" dirty="0">
                <a:solidFill>
                  <a:srgbClr val="0000FF"/>
                </a:solidFill>
              </a:rPr>
              <a:t>Phylogenetic regression</a:t>
            </a:r>
          </a:p>
        </p:txBody>
      </p:sp>
      <p:sp>
        <p:nvSpPr>
          <p:cNvPr id="3" name="Content Placeholder 2"/>
          <p:cNvSpPr>
            <a:spLocks noGrp="1"/>
          </p:cNvSpPr>
          <p:nvPr>
            <p:ph idx="1"/>
          </p:nvPr>
        </p:nvSpPr>
        <p:spPr>
          <a:xfrm>
            <a:off x="533400" y="1828800"/>
            <a:ext cx="7543800" cy="4495800"/>
          </a:xfrm>
        </p:spPr>
        <p:txBody>
          <a:bodyPr>
            <a:normAutofit/>
          </a:bodyPr>
          <a:lstStyle/>
          <a:p>
            <a:pPr marL="0" indent="0">
              <a:buNone/>
            </a:pPr>
            <a:endParaRPr lang="en-GB" sz="1100" dirty="0"/>
          </a:p>
          <a:p>
            <a:pPr marL="0" indent="0">
              <a:buNone/>
            </a:pPr>
            <a:r>
              <a:rPr lang="en-GB" sz="2400" dirty="0"/>
              <a:t>Phylogenetic regression allows us to incorporate both sources of variation, treating the evolutionary history as random variation and concentrating on the environment components as fixed effects.</a:t>
            </a:r>
          </a:p>
        </p:txBody>
      </p:sp>
    </p:spTree>
    <p:extLst>
      <p:ext uri="{BB962C8B-B14F-4D97-AF65-F5344CB8AC3E}">
        <p14:creationId xmlns:p14="http://schemas.microsoft.com/office/powerpoint/2010/main" val="416109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61BF4F-C84E-5F49-BC04-E74DD1DDCB05}"/>
              </a:ext>
            </a:extLst>
          </p:cNvPr>
          <p:cNvPicPr>
            <a:picLocks noChangeAspect="1"/>
          </p:cNvPicPr>
          <p:nvPr/>
        </p:nvPicPr>
        <p:blipFill>
          <a:blip r:embed="rId2"/>
          <a:stretch>
            <a:fillRect/>
          </a:stretch>
        </p:blipFill>
        <p:spPr>
          <a:xfrm>
            <a:off x="648729" y="3322759"/>
            <a:ext cx="7846541" cy="2490116"/>
          </a:xfrm>
          <a:prstGeom prst="rect">
            <a:avLst/>
          </a:prstGeom>
        </p:spPr>
      </p:pic>
      <p:sp>
        <p:nvSpPr>
          <p:cNvPr id="2" name="Title 1"/>
          <p:cNvSpPr>
            <a:spLocks noGrp="1"/>
          </p:cNvSpPr>
          <p:nvPr>
            <p:ph type="title"/>
          </p:nvPr>
        </p:nvSpPr>
        <p:spPr>
          <a:xfrm>
            <a:off x="152400" y="274638"/>
            <a:ext cx="8763000" cy="1143000"/>
          </a:xfrm>
        </p:spPr>
        <p:txBody>
          <a:bodyPr>
            <a:normAutofit fontScale="90000"/>
          </a:bodyPr>
          <a:lstStyle/>
          <a:p>
            <a:r>
              <a:rPr lang="en-GB" dirty="0"/>
              <a:t>The linear model with error covariance</a:t>
            </a:r>
          </a:p>
        </p:txBody>
      </p:sp>
      <p:sp>
        <p:nvSpPr>
          <p:cNvPr id="3" name="Content Placeholder 2"/>
          <p:cNvSpPr>
            <a:spLocks noGrp="1"/>
          </p:cNvSpPr>
          <p:nvPr>
            <p:ph idx="1"/>
          </p:nvPr>
        </p:nvSpPr>
        <p:spPr>
          <a:xfrm>
            <a:off x="457200" y="1600201"/>
            <a:ext cx="8153400" cy="1447799"/>
          </a:xfrm>
        </p:spPr>
        <p:txBody>
          <a:bodyPr>
            <a:normAutofit fontScale="85000" lnSpcReduction="10000"/>
          </a:bodyPr>
          <a:lstStyle/>
          <a:p>
            <a:r>
              <a:rPr lang="en-GB" dirty="0"/>
              <a:t>Recall that:</a:t>
            </a:r>
            <a:r>
              <a:rPr lang="en-GB" b="1" dirty="0"/>
              <a:t> </a:t>
            </a:r>
            <a:r>
              <a:rPr lang="en-GB" u="sng" dirty="0"/>
              <a:t>y</a:t>
            </a:r>
            <a:r>
              <a:rPr lang="en-GB" dirty="0"/>
              <a:t> =  </a:t>
            </a:r>
            <a:r>
              <a:rPr lang="en-GB" b="1" dirty="0"/>
              <a:t>X</a:t>
            </a:r>
            <a:r>
              <a:rPr lang="en-GB" u="sng" dirty="0"/>
              <a:t>β</a:t>
            </a:r>
            <a:r>
              <a:rPr lang="en-GB" b="1" dirty="0"/>
              <a:t> + </a:t>
            </a:r>
            <a:r>
              <a:rPr lang="en-GB" u="sng" dirty="0" err="1"/>
              <a:t>ε</a:t>
            </a:r>
            <a:r>
              <a:rPr lang="en-GB" dirty="0"/>
              <a:t> where </a:t>
            </a:r>
            <a:r>
              <a:rPr lang="en-GB" u="sng" dirty="0" err="1"/>
              <a:t>ε</a:t>
            </a:r>
            <a:r>
              <a:rPr lang="en-GB" dirty="0"/>
              <a:t> ~ N(0,</a:t>
            </a:r>
            <a:r>
              <a:rPr lang="en-GB" b="1" dirty="0"/>
              <a:t> V</a:t>
            </a:r>
            <a:r>
              <a:rPr lang="en-GB" dirty="0"/>
              <a:t>) </a:t>
            </a:r>
          </a:p>
          <a:p>
            <a:pPr marL="457200" lvl="1" indent="0">
              <a:buNone/>
            </a:pPr>
            <a:r>
              <a:rPr lang="en-GB" dirty="0"/>
              <a:t>Where </a:t>
            </a:r>
            <a:r>
              <a:rPr lang="en-GB" b="1" dirty="0"/>
              <a:t>V</a:t>
            </a:r>
            <a:r>
              <a:rPr lang="en-GB" dirty="0"/>
              <a:t> = </a:t>
            </a:r>
            <a:r>
              <a:rPr lang="en-GB" dirty="0" err="1"/>
              <a:t>Cov</a:t>
            </a:r>
            <a:r>
              <a:rPr lang="en-GB" dirty="0"/>
              <a:t>[</a:t>
            </a:r>
            <a:r>
              <a:rPr lang="en-GB" u="sng" dirty="0" err="1"/>
              <a:t>ε</a:t>
            </a:r>
            <a:r>
              <a:rPr lang="en-GB" dirty="0"/>
              <a:t>| </a:t>
            </a:r>
            <a:r>
              <a:rPr lang="en-GB" b="1" dirty="0"/>
              <a:t>X</a:t>
            </a:r>
            <a:r>
              <a:rPr lang="en-GB" dirty="0"/>
              <a:t>], the covariance matrix of errors. Ideally all off-diagonal elements of </a:t>
            </a:r>
            <a:r>
              <a:rPr lang="en-GB" b="1" dirty="0"/>
              <a:t>V </a:t>
            </a:r>
            <a:r>
              <a:rPr lang="en-GB" dirty="0"/>
              <a:t>are zero (i.e. no covariance)</a:t>
            </a:r>
          </a:p>
        </p:txBody>
      </p:sp>
      <p:sp>
        <p:nvSpPr>
          <p:cNvPr id="5" name="Left Bracket 4"/>
          <p:cNvSpPr/>
          <p:nvPr/>
        </p:nvSpPr>
        <p:spPr>
          <a:xfrm>
            <a:off x="457200" y="40587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 name="Left Bracket 5"/>
          <p:cNvSpPr/>
          <p:nvPr/>
        </p:nvSpPr>
        <p:spPr>
          <a:xfrm>
            <a:off x="1447800" y="40587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 name="Left Bracket 6"/>
          <p:cNvSpPr/>
          <p:nvPr/>
        </p:nvSpPr>
        <p:spPr>
          <a:xfrm>
            <a:off x="3810000" y="40587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 name="Left Bracket 7"/>
          <p:cNvSpPr/>
          <p:nvPr/>
        </p:nvSpPr>
        <p:spPr>
          <a:xfrm>
            <a:off x="5486400" y="4058737"/>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 name="Left Bracket 8"/>
          <p:cNvSpPr/>
          <p:nvPr/>
        </p:nvSpPr>
        <p:spPr>
          <a:xfrm flipH="1">
            <a:off x="927948" y="40587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Left Bracket 9"/>
          <p:cNvSpPr/>
          <p:nvPr/>
        </p:nvSpPr>
        <p:spPr>
          <a:xfrm flipH="1">
            <a:off x="4191000" y="4058737"/>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1" name="Left Bracket 10"/>
          <p:cNvSpPr/>
          <p:nvPr/>
        </p:nvSpPr>
        <p:spPr>
          <a:xfrm flipH="1">
            <a:off x="2648206" y="4060227"/>
            <a:ext cx="66616" cy="189251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2" name="Left Bracket 11"/>
          <p:cNvSpPr/>
          <p:nvPr/>
        </p:nvSpPr>
        <p:spPr>
          <a:xfrm flipH="1">
            <a:off x="8534400" y="4049595"/>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Left Bracket 12"/>
          <p:cNvSpPr/>
          <p:nvPr/>
        </p:nvSpPr>
        <p:spPr>
          <a:xfrm flipH="1">
            <a:off x="3020726" y="4058737"/>
            <a:ext cx="133230"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4" name="Left Bracket 13"/>
          <p:cNvSpPr/>
          <p:nvPr/>
        </p:nvSpPr>
        <p:spPr>
          <a:xfrm>
            <a:off x="2819400" y="4058737"/>
            <a:ext cx="66616"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TextBox 17"/>
          <p:cNvSpPr txBox="1"/>
          <p:nvPr/>
        </p:nvSpPr>
        <p:spPr>
          <a:xfrm>
            <a:off x="7848600" y="2895600"/>
            <a:ext cx="914400" cy="923330"/>
          </a:xfrm>
          <a:prstGeom prst="rect">
            <a:avLst/>
          </a:prstGeom>
          <a:noFill/>
        </p:spPr>
        <p:txBody>
          <a:bodyPr wrap="square" rtlCol="0">
            <a:spAutoFit/>
          </a:bodyPr>
          <a:lstStyle/>
          <a:p>
            <a:r>
              <a:rPr lang="en-US" sz="5400" dirty="0">
                <a:solidFill>
                  <a:srgbClr val="008000"/>
                </a:solidFill>
                <a:latin typeface="Zapf Dingbats"/>
                <a:ea typeface="Zapf Dingbats"/>
                <a:cs typeface="Zapf Dingbats"/>
                <a:sym typeface="Zapf Dingbats"/>
              </a:rPr>
              <a:t>✔</a:t>
            </a:r>
            <a:endParaRPr lang="en-US" sz="5400" dirty="0">
              <a:solidFill>
                <a:srgbClr val="008000"/>
              </a:solidFill>
            </a:endParaRPr>
          </a:p>
        </p:txBody>
      </p:sp>
    </p:spTree>
    <p:extLst>
      <p:ext uri="{BB962C8B-B14F-4D97-AF65-F5344CB8AC3E}">
        <p14:creationId xmlns:p14="http://schemas.microsoft.com/office/powerpoint/2010/main" val="2779452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14833</TotalTime>
  <Words>1425</Words>
  <Application>Microsoft Macintosh PowerPoint</Application>
  <PresentationFormat>On-screen Show (4:3)</PresentationFormat>
  <Paragraphs>133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Zapf Dingbats</vt:lpstr>
      <vt:lpstr>Arial</vt:lpstr>
      <vt:lpstr>Calibri</vt:lpstr>
      <vt:lpstr>Courier New</vt:lpstr>
      <vt:lpstr>Wingdings</vt:lpstr>
      <vt:lpstr>Office Theme</vt:lpstr>
      <vt:lpstr>Lesson 9: Phylogenetic regression</vt:lpstr>
      <vt:lpstr>Dealing with auto-correlation</vt:lpstr>
      <vt:lpstr>IID  Independently Identically Distributed</vt:lpstr>
      <vt:lpstr>Getting to IID</vt:lpstr>
      <vt:lpstr>Covariance in phylogenies</vt:lpstr>
      <vt:lpstr>Phylogenies &amp; The Comparative Method</vt:lpstr>
      <vt:lpstr>Code 9.1 Evolution in a phylogeny</vt:lpstr>
      <vt:lpstr>Evolution or environment?  Phylogenetic regression</vt:lpstr>
      <vt:lpstr>The linear model with error covariance</vt:lpstr>
      <vt:lpstr>The linear model with error covariance</vt:lpstr>
      <vt:lpstr>Code 9.2 Turning a phylogeny  into a covariance matrix</vt:lpstr>
      <vt:lpstr>Modifying phylogenetic signal</vt:lpstr>
      <vt:lpstr>Code 9.3 Modifying phylogenetic signal</vt:lpstr>
      <vt:lpstr>The gls() function for phylogenetic regression</vt:lpstr>
      <vt:lpstr>Code 9.4 Running gls()</vt:lpstr>
      <vt:lpstr>The link between hierarchical data and covariance: lmm vs gls</vt:lpstr>
      <vt:lpstr>Code 9.5 Hierarchical data: lmm vs gls</vt:lpstr>
      <vt:lpstr>The gls() function for phylogenetic regression</vt:lpstr>
      <vt:lpstr>The model of evolution</vt:lpstr>
      <vt:lpstr>Code 9.6 Model of evolution: BM vs OU</vt:lpstr>
      <vt:lpstr>Testing for phylogenetic signal</vt:lpstr>
      <vt:lpstr>Code 9.7 Testing for phylogenetic signal</vt:lpstr>
      <vt:lpstr>Phylo signal in the predictor  (y =  Xβ + ε,  where  ε ~ N(0, V) )</vt:lpstr>
      <vt:lpstr>Code 9.8 Phylogenetic signal in the independent variable</vt:lpstr>
      <vt:lpstr>Running the phylo regression model  (y =  Xβ + ε,  where  ε ~ N(0, V) )</vt:lpstr>
      <vt:lpstr>Real world problems </vt:lpstr>
      <vt:lpstr>The savanna tree seedling dataset </vt:lpstr>
      <vt:lpstr>The savanna tree seedling dataset </vt:lpstr>
      <vt:lpstr>Code 9.9 The savanna tree seedling dataset H1: RMF is greater among humid species</vt:lpstr>
      <vt:lpstr>Exercise 9.1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lwrr15</dc:creator>
  <cp:lastModifiedBy>Tomlinson Kyle</cp:lastModifiedBy>
  <cp:revision>158</cp:revision>
  <dcterms:created xsi:type="dcterms:W3CDTF">2006-08-16T00:00:00Z</dcterms:created>
  <dcterms:modified xsi:type="dcterms:W3CDTF">2021-06-17T23:50:43Z</dcterms:modified>
</cp:coreProperties>
</file>